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340" r:id="rId3"/>
    <p:sldId id="319" r:id="rId4"/>
    <p:sldId id="268" r:id="rId5"/>
    <p:sldId id="269" r:id="rId6"/>
    <p:sldId id="271" r:id="rId7"/>
    <p:sldId id="343" r:id="rId8"/>
    <p:sldId id="272" r:id="rId9"/>
    <p:sldId id="352" r:id="rId10"/>
    <p:sldId id="274" r:id="rId11"/>
    <p:sldId id="333" r:id="rId12"/>
    <p:sldId id="334" r:id="rId13"/>
    <p:sldId id="332" r:id="rId14"/>
    <p:sldId id="339" r:id="rId15"/>
    <p:sldId id="328" r:id="rId16"/>
    <p:sldId id="275" r:id="rId17"/>
    <p:sldId id="276" r:id="rId18"/>
    <p:sldId id="353" r:id="rId19"/>
    <p:sldId id="345" r:id="rId20"/>
    <p:sldId id="351" r:id="rId21"/>
    <p:sldId id="326" r:id="rId2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6">
          <p15:clr>
            <a:srgbClr val="A4A3A4"/>
          </p15:clr>
        </p15:guide>
        <p15:guide id="2" pos="4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2" autoAdjust="0"/>
    <p:restoredTop sz="93068" autoAdjust="0"/>
  </p:normalViewPr>
  <p:slideViewPr>
    <p:cSldViewPr snapToGrid="0" snapToObjects="1">
      <p:cViewPr>
        <p:scale>
          <a:sx n="66" d="100"/>
          <a:sy n="66" d="100"/>
        </p:scale>
        <p:origin x="1304" y="504"/>
      </p:cViewPr>
      <p:guideLst>
        <p:guide orient="horz" pos="3606"/>
        <p:guide pos="4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4-05-EAWCD:water_clust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Documents:work:optVSCF:polyacethylen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Documents:work:optVSCF:polyacethylen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yagi:Work:presentation:2013-05-trvs: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Sheet1!$A$3:$A$8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xVal>
          <c:yVal>
            <c:numRef>
              <c:f>Sheet1!$B$3:$B$8</c:f>
              <c:numCache>
                <c:formatCode>General</c:formatCode>
                <c:ptCount val="6"/>
                <c:pt idx="0">
                  <c:v>0.00046</c:v>
                </c:pt>
                <c:pt idx="1">
                  <c:v>0.998375</c:v>
                </c:pt>
                <c:pt idx="2">
                  <c:v>0.941823</c:v>
                </c:pt>
                <c:pt idx="3">
                  <c:v>0.06077</c:v>
                </c:pt>
                <c:pt idx="4">
                  <c:v>0.9974</c:v>
                </c:pt>
                <c:pt idx="5">
                  <c:v>1.0E-6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Sheet1!$A$3:$A$8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xVal>
          <c:yVal>
            <c:numRef>
              <c:f>Sheet1!$C$3:$C$8</c:f>
              <c:numCache>
                <c:formatCode>General</c:formatCode>
                <c:ptCount val="6"/>
                <c:pt idx="0">
                  <c:v>0.99954</c:v>
                </c:pt>
                <c:pt idx="1">
                  <c:v>0.001625</c:v>
                </c:pt>
                <c:pt idx="2">
                  <c:v>0.058177</c:v>
                </c:pt>
                <c:pt idx="3">
                  <c:v>0.93923</c:v>
                </c:pt>
                <c:pt idx="4">
                  <c:v>0.0026</c:v>
                </c:pt>
                <c:pt idx="5">
                  <c:v>0.999999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3976672"/>
        <c:axId val="2056829584"/>
      </c:scatterChart>
      <c:valAx>
        <c:axId val="2043976672"/>
        <c:scaling>
          <c:orientation val="minMax"/>
          <c:max val="6.0"/>
        </c:scaling>
        <c:delete val="0"/>
        <c:axPos val="b"/>
        <c:numFmt formatCode="General" sourceLinked="1"/>
        <c:majorTickMark val="out"/>
        <c:minorTickMark val="none"/>
        <c:tickLblPos val="nextTo"/>
        <c:crossAx val="2056829584"/>
        <c:crosses val="autoZero"/>
        <c:crossBetween val="midCat"/>
      </c:valAx>
      <c:valAx>
        <c:axId val="2056829584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4397667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Sheet1!$A$11:$A$16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xVal>
          <c:yVal>
            <c:numRef>
              <c:f>Sheet1!$B$11:$B$16</c:f>
              <c:numCache>
                <c:formatCode>General</c:formatCode>
                <c:ptCount val="6"/>
                <c:pt idx="0">
                  <c:v>0.000479</c:v>
                </c:pt>
                <c:pt idx="1">
                  <c:v>0.998485</c:v>
                </c:pt>
                <c:pt idx="2">
                  <c:v>0.99997</c:v>
                </c:pt>
                <c:pt idx="3">
                  <c:v>1.4E-5</c:v>
                </c:pt>
                <c:pt idx="4">
                  <c:v>0.999999</c:v>
                </c:pt>
                <c:pt idx="5">
                  <c:v>1.5E-5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Sheet1!$A$11:$A$16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xVal>
          <c:yVal>
            <c:numRef>
              <c:f>Sheet1!$C$11:$C$16</c:f>
              <c:numCache>
                <c:formatCode>General</c:formatCode>
                <c:ptCount val="6"/>
                <c:pt idx="0">
                  <c:v>0.999521</c:v>
                </c:pt>
                <c:pt idx="1">
                  <c:v>0.001515</c:v>
                </c:pt>
                <c:pt idx="2">
                  <c:v>3.0E-5</c:v>
                </c:pt>
                <c:pt idx="3">
                  <c:v>0.999986</c:v>
                </c:pt>
                <c:pt idx="4">
                  <c:v>1.0E-6</c:v>
                </c:pt>
                <c:pt idx="5">
                  <c:v>0.999985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5647456"/>
        <c:axId val="2055290448"/>
      </c:scatterChart>
      <c:valAx>
        <c:axId val="2055647456"/>
        <c:scaling>
          <c:orientation val="minMax"/>
          <c:max val="6.0"/>
        </c:scaling>
        <c:delete val="0"/>
        <c:axPos val="b"/>
        <c:numFmt formatCode="General" sourceLinked="1"/>
        <c:majorTickMark val="out"/>
        <c:minorTickMark val="none"/>
        <c:tickLblPos val="nextTo"/>
        <c:crossAx val="2055290448"/>
        <c:crosses val="autoZero"/>
        <c:crossBetween val="midCat"/>
      </c:valAx>
      <c:valAx>
        <c:axId val="2055290448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5647456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Sheet1!$J$3:$J$11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Sheet1!$K$3:$K$11</c:f>
              <c:numCache>
                <c:formatCode>General</c:formatCode>
                <c:ptCount val="9"/>
                <c:pt idx="0">
                  <c:v>0.535499</c:v>
                </c:pt>
                <c:pt idx="1">
                  <c:v>0.001596</c:v>
                </c:pt>
                <c:pt idx="2">
                  <c:v>0.463832</c:v>
                </c:pt>
                <c:pt idx="3">
                  <c:v>0.358644</c:v>
                </c:pt>
                <c:pt idx="4">
                  <c:v>0.638131</c:v>
                </c:pt>
                <c:pt idx="5">
                  <c:v>0.002959</c:v>
                </c:pt>
                <c:pt idx="6">
                  <c:v>0.103225</c:v>
                </c:pt>
                <c:pt idx="7">
                  <c:v>0.785853</c:v>
                </c:pt>
                <c:pt idx="8">
                  <c:v>0.111179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Sheet1!$J$3:$J$11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Sheet1!$L$3:$L$11</c:f>
              <c:numCache>
                <c:formatCode>General</c:formatCode>
                <c:ptCount val="9"/>
                <c:pt idx="0">
                  <c:v>0.020583</c:v>
                </c:pt>
                <c:pt idx="1">
                  <c:v>0.940078</c:v>
                </c:pt>
                <c:pt idx="2">
                  <c:v>0.039609</c:v>
                </c:pt>
                <c:pt idx="3">
                  <c:v>0.344947</c:v>
                </c:pt>
                <c:pt idx="4">
                  <c:v>0.229437</c:v>
                </c:pt>
                <c:pt idx="5">
                  <c:v>0.425732</c:v>
                </c:pt>
                <c:pt idx="6">
                  <c:v>0.891069</c:v>
                </c:pt>
                <c:pt idx="7">
                  <c:v>0.075511</c:v>
                </c:pt>
                <c:pt idx="8">
                  <c:v>0.033303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Sheet1!$M$2</c:f>
              <c:strCache>
                <c:ptCount val="1"/>
                <c:pt idx="0">
                  <c:v>W3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Sheet1!$J$3:$J$11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Sheet1!$M$3:$M$11</c:f>
              <c:numCache>
                <c:formatCode>General</c:formatCode>
                <c:ptCount val="9"/>
                <c:pt idx="0">
                  <c:v>0.443918</c:v>
                </c:pt>
                <c:pt idx="1">
                  <c:v>0.058326</c:v>
                </c:pt>
                <c:pt idx="2">
                  <c:v>0.496559</c:v>
                </c:pt>
                <c:pt idx="3">
                  <c:v>0.29641</c:v>
                </c:pt>
                <c:pt idx="4">
                  <c:v>0.132432</c:v>
                </c:pt>
                <c:pt idx="5">
                  <c:v>0.571309</c:v>
                </c:pt>
                <c:pt idx="6">
                  <c:v>0.005706</c:v>
                </c:pt>
                <c:pt idx="7">
                  <c:v>0.138636</c:v>
                </c:pt>
                <c:pt idx="8">
                  <c:v>0.855517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5606912"/>
        <c:axId val="2055611040"/>
      </c:scatterChart>
      <c:valAx>
        <c:axId val="2055606912"/>
        <c:scaling>
          <c:orientation val="minMax"/>
          <c:max val="9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055611040"/>
        <c:crosses val="autoZero"/>
        <c:crossBetween val="midCat"/>
        <c:majorUnit val="2.0"/>
      </c:valAx>
      <c:valAx>
        <c:axId val="2055611040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560691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Sheet1!$U$2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Sheet1!$U$3:$U$20</c:f>
              <c:numCache>
                <c:formatCode>General</c:formatCode>
                <c:ptCount val="18"/>
                <c:pt idx="0">
                  <c:v>0.011999</c:v>
                </c:pt>
                <c:pt idx="1">
                  <c:v>0.005034</c:v>
                </c:pt>
                <c:pt idx="2">
                  <c:v>0.007922</c:v>
                </c:pt>
                <c:pt idx="3">
                  <c:v>0.144384</c:v>
                </c:pt>
                <c:pt idx="4">
                  <c:v>0.012434</c:v>
                </c:pt>
                <c:pt idx="5">
                  <c:v>0.820274</c:v>
                </c:pt>
                <c:pt idx="6">
                  <c:v>0.014243</c:v>
                </c:pt>
                <c:pt idx="7">
                  <c:v>0.014633</c:v>
                </c:pt>
                <c:pt idx="8">
                  <c:v>0.007976</c:v>
                </c:pt>
                <c:pt idx="9">
                  <c:v>0.351292</c:v>
                </c:pt>
                <c:pt idx="10">
                  <c:v>0.625809</c:v>
                </c:pt>
                <c:pt idx="11">
                  <c:v>0.338553</c:v>
                </c:pt>
                <c:pt idx="12">
                  <c:v>0.634776</c:v>
                </c:pt>
                <c:pt idx="13">
                  <c:v>0.010504</c:v>
                </c:pt>
                <c:pt idx="14">
                  <c:v>0.000842</c:v>
                </c:pt>
                <c:pt idx="15">
                  <c:v>1.8E-5</c:v>
                </c:pt>
                <c:pt idx="16">
                  <c:v>0.000518</c:v>
                </c:pt>
                <c:pt idx="17">
                  <c:v>0.000866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Sheet1!$V$2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Sheet1!$V$3:$V$20</c:f>
              <c:numCache>
                <c:formatCode>General</c:formatCode>
                <c:ptCount val="18"/>
                <c:pt idx="0">
                  <c:v>0.600984</c:v>
                </c:pt>
                <c:pt idx="1">
                  <c:v>0.010833</c:v>
                </c:pt>
                <c:pt idx="2">
                  <c:v>0.341784</c:v>
                </c:pt>
                <c:pt idx="3">
                  <c:v>0.006754</c:v>
                </c:pt>
                <c:pt idx="4">
                  <c:v>0.001338</c:v>
                </c:pt>
                <c:pt idx="5">
                  <c:v>0.035642</c:v>
                </c:pt>
                <c:pt idx="6">
                  <c:v>0.011033</c:v>
                </c:pt>
                <c:pt idx="7">
                  <c:v>0.00429</c:v>
                </c:pt>
                <c:pt idx="8">
                  <c:v>0.008539</c:v>
                </c:pt>
                <c:pt idx="9">
                  <c:v>0.573848</c:v>
                </c:pt>
                <c:pt idx="10">
                  <c:v>0.321801</c:v>
                </c:pt>
                <c:pt idx="11">
                  <c:v>0.064383</c:v>
                </c:pt>
                <c:pt idx="12">
                  <c:v>0.008637</c:v>
                </c:pt>
                <c:pt idx="13">
                  <c:v>0.007888</c:v>
                </c:pt>
                <c:pt idx="14">
                  <c:v>0.001417</c:v>
                </c:pt>
                <c:pt idx="15">
                  <c:v>0.020287</c:v>
                </c:pt>
                <c:pt idx="16">
                  <c:v>0.000602</c:v>
                </c:pt>
                <c:pt idx="17">
                  <c:v>0.977364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Sheet1!$W$2</c:f>
              <c:strCache>
                <c:ptCount val="1"/>
                <c:pt idx="0">
                  <c:v>W3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Sheet1!$W$3:$W$20</c:f>
              <c:numCache>
                <c:formatCode>General</c:formatCode>
                <c:ptCount val="18"/>
                <c:pt idx="0">
                  <c:v>0.372352</c:v>
                </c:pt>
                <c:pt idx="1">
                  <c:v>0.03469</c:v>
                </c:pt>
                <c:pt idx="2">
                  <c:v>0.472831</c:v>
                </c:pt>
                <c:pt idx="3">
                  <c:v>0.101206</c:v>
                </c:pt>
                <c:pt idx="4">
                  <c:v>0.002311</c:v>
                </c:pt>
                <c:pt idx="5">
                  <c:v>0.017653</c:v>
                </c:pt>
                <c:pt idx="6">
                  <c:v>0.557466</c:v>
                </c:pt>
                <c:pt idx="7">
                  <c:v>0.399067</c:v>
                </c:pt>
                <c:pt idx="8">
                  <c:v>0.019477</c:v>
                </c:pt>
                <c:pt idx="9">
                  <c:v>0.005863</c:v>
                </c:pt>
                <c:pt idx="10">
                  <c:v>0.010645</c:v>
                </c:pt>
                <c:pt idx="11">
                  <c:v>0.006533</c:v>
                </c:pt>
                <c:pt idx="12">
                  <c:v>0.000783</c:v>
                </c:pt>
                <c:pt idx="13">
                  <c:v>0.001481</c:v>
                </c:pt>
                <c:pt idx="14">
                  <c:v>0.002621</c:v>
                </c:pt>
                <c:pt idx="15">
                  <c:v>0.97576</c:v>
                </c:pt>
                <c:pt idx="16">
                  <c:v>0.00075</c:v>
                </c:pt>
                <c:pt idx="17">
                  <c:v>0.019551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Sheet1!$X$2</c:f>
              <c:strCache>
                <c:ptCount val="1"/>
                <c:pt idx="0">
                  <c:v>W4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Sheet1!$X$3:$X$20</c:f>
              <c:numCache>
                <c:formatCode>General</c:formatCode>
                <c:ptCount val="18"/>
                <c:pt idx="0">
                  <c:v>0.01195</c:v>
                </c:pt>
                <c:pt idx="1">
                  <c:v>0.000395</c:v>
                </c:pt>
                <c:pt idx="2">
                  <c:v>0.136047</c:v>
                </c:pt>
                <c:pt idx="3">
                  <c:v>0.722771</c:v>
                </c:pt>
                <c:pt idx="4">
                  <c:v>0.00826</c:v>
                </c:pt>
                <c:pt idx="5">
                  <c:v>0.120957</c:v>
                </c:pt>
                <c:pt idx="6">
                  <c:v>0.00386</c:v>
                </c:pt>
                <c:pt idx="7">
                  <c:v>0.003043</c:v>
                </c:pt>
                <c:pt idx="8">
                  <c:v>0.003071</c:v>
                </c:pt>
                <c:pt idx="9">
                  <c:v>0.061951</c:v>
                </c:pt>
                <c:pt idx="10">
                  <c:v>0.005824</c:v>
                </c:pt>
                <c:pt idx="11">
                  <c:v>0.583958</c:v>
                </c:pt>
                <c:pt idx="12">
                  <c:v>0.345374</c:v>
                </c:pt>
                <c:pt idx="13">
                  <c:v>0.076777</c:v>
                </c:pt>
                <c:pt idx="14">
                  <c:v>0.909959</c:v>
                </c:pt>
                <c:pt idx="15">
                  <c:v>0.001964</c:v>
                </c:pt>
                <c:pt idx="16">
                  <c:v>0.002796</c:v>
                </c:pt>
                <c:pt idx="17">
                  <c:v>0.00138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Sheet1!$Y$2</c:f>
              <c:strCache>
                <c:ptCount val="1"/>
                <c:pt idx="0">
                  <c:v>W5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Sheet1!$Y$3:$Y$20</c:f>
              <c:numCache>
                <c:formatCode>General</c:formatCode>
                <c:ptCount val="18"/>
                <c:pt idx="0">
                  <c:v>0.002081</c:v>
                </c:pt>
                <c:pt idx="1">
                  <c:v>0.159386</c:v>
                </c:pt>
                <c:pt idx="2">
                  <c:v>0.006261</c:v>
                </c:pt>
                <c:pt idx="3">
                  <c:v>0.010019</c:v>
                </c:pt>
                <c:pt idx="4">
                  <c:v>0.81984</c:v>
                </c:pt>
                <c:pt idx="5">
                  <c:v>0.004806</c:v>
                </c:pt>
                <c:pt idx="6">
                  <c:v>0.039022</c:v>
                </c:pt>
                <c:pt idx="7">
                  <c:v>0.002034</c:v>
                </c:pt>
                <c:pt idx="8">
                  <c:v>0.947391</c:v>
                </c:pt>
                <c:pt idx="9">
                  <c:v>0.001493</c:v>
                </c:pt>
                <c:pt idx="10">
                  <c:v>0.009715</c:v>
                </c:pt>
                <c:pt idx="11">
                  <c:v>0.005606</c:v>
                </c:pt>
                <c:pt idx="12">
                  <c:v>0.008995</c:v>
                </c:pt>
                <c:pt idx="13">
                  <c:v>0.903243</c:v>
                </c:pt>
                <c:pt idx="14">
                  <c:v>0.079891</c:v>
                </c:pt>
                <c:pt idx="15">
                  <c:v>0.000947</c:v>
                </c:pt>
                <c:pt idx="16">
                  <c:v>0.001013</c:v>
                </c:pt>
                <c:pt idx="17">
                  <c:v>0.000516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Sheet1!$Z$2</c:f>
              <c:strCache>
                <c:ptCount val="1"/>
                <c:pt idx="0">
                  <c:v>W6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Sheet1!$T$3:$T$20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Sheet1!$Z$3:$Z$20</c:f>
              <c:numCache>
                <c:formatCode>General</c:formatCode>
                <c:ptCount val="18"/>
                <c:pt idx="0">
                  <c:v>0.000635</c:v>
                </c:pt>
                <c:pt idx="1">
                  <c:v>0.789662</c:v>
                </c:pt>
                <c:pt idx="2">
                  <c:v>0.035154</c:v>
                </c:pt>
                <c:pt idx="3">
                  <c:v>0.014865</c:v>
                </c:pt>
                <c:pt idx="4">
                  <c:v>0.155817</c:v>
                </c:pt>
                <c:pt idx="5">
                  <c:v>0.000669</c:v>
                </c:pt>
                <c:pt idx="6">
                  <c:v>0.374375</c:v>
                </c:pt>
                <c:pt idx="7">
                  <c:v>0.576933</c:v>
                </c:pt>
                <c:pt idx="8">
                  <c:v>0.013547</c:v>
                </c:pt>
                <c:pt idx="9">
                  <c:v>0.005553</c:v>
                </c:pt>
                <c:pt idx="10">
                  <c:v>0.026206</c:v>
                </c:pt>
                <c:pt idx="11">
                  <c:v>0.000967</c:v>
                </c:pt>
                <c:pt idx="12">
                  <c:v>0.001435</c:v>
                </c:pt>
                <c:pt idx="13">
                  <c:v>0.000108</c:v>
                </c:pt>
                <c:pt idx="14">
                  <c:v>0.00527</c:v>
                </c:pt>
                <c:pt idx="15">
                  <c:v>0.001024</c:v>
                </c:pt>
                <c:pt idx="16">
                  <c:v>0.994321</c:v>
                </c:pt>
                <c:pt idx="17">
                  <c:v>0.000322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4013456"/>
        <c:axId val="2044017328"/>
      </c:scatterChart>
      <c:valAx>
        <c:axId val="2044013456"/>
        <c:scaling>
          <c:orientation val="minMax"/>
          <c:max val="18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044017328"/>
        <c:crosses val="autoZero"/>
        <c:crossBetween val="midCat"/>
        <c:majorUnit val="5.0"/>
      </c:valAx>
      <c:valAx>
        <c:axId val="2044017328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44013456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Sheet1!$J$13:$J$21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Sheet1!$K$13:$K$21</c:f>
              <c:numCache>
                <c:formatCode>General</c:formatCode>
                <c:ptCount val="9"/>
                <c:pt idx="0">
                  <c:v>0.996394</c:v>
                </c:pt>
                <c:pt idx="1">
                  <c:v>0.001395</c:v>
                </c:pt>
                <c:pt idx="2">
                  <c:v>0.003083</c:v>
                </c:pt>
                <c:pt idx="3">
                  <c:v>7.0E-5</c:v>
                </c:pt>
                <c:pt idx="4">
                  <c:v>0.999869</c:v>
                </c:pt>
                <c:pt idx="5">
                  <c:v>9.0E-5</c:v>
                </c:pt>
                <c:pt idx="6">
                  <c:v>3.6E-5</c:v>
                </c:pt>
                <c:pt idx="7">
                  <c:v>0.999957</c:v>
                </c:pt>
                <c:pt idx="8">
                  <c:v>4.0E-6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Sheet1!$J$13:$J$21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Sheet1!$L$13:$L$21</c:f>
              <c:numCache>
                <c:formatCode>General</c:formatCode>
                <c:ptCount val="9"/>
                <c:pt idx="0">
                  <c:v>0.003217</c:v>
                </c:pt>
                <c:pt idx="1">
                  <c:v>0.991241</c:v>
                </c:pt>
                <c:pt idx="2">
                  <c:v>0.005883</c:v>
                </c:pt>
                <c:pt idx="3">
                  <c:v>0.999853</c:v>
                </c:pt>
                <c:pt idx="4">
                  <c:v>6.2E-5</c:v>
                </c:pt>
                <c:pt idx="5">
                  <c:v>0.000125</c:v>
                </c:pt>
                <c:pt idx="6">
                  <c:v>0.999962</c:v>
                </c:pt>
                <c:pt idx="7">
                  <c:v>3.0E-6</c:v>
                </c:pt>
                <c:pt idx="8">
                  <c:v>4.3E-5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Sheet1!$M$2</c:f>
              <c:strCache>
                <c:ptCount val="1"/>
                <c:pt idx="0">
                  <c:v>W3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Sheet1!$J$13:$J$21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xVal>
          <c:yVal>
            <c:numRef>
              <c:f>Sheet1!$M$13:$M$21</c:f>
              <c:numCache>
                <c:formatCode>General</c:formatCode>
                <c:ptCount val="9"/>
                <c:pt idx="0">
                  <c:v>0.000389</c:v>
                </c:pt>
                <c:pt idx="1">
                  <c:v>0.007364</c:v>
                </c:pt>
                <c:pt idx="2">
                  <c:v>0.991034</c:v>
                </c:pt>
                <c:pt idx="3">
                  <c:v>7.8E-5</c:v>
                </c:pt>
                <c:pt idx="4">
                  <c:v>6.9E-5</c:v>
                </c:pt>
                <c:pt idx="5">
                  <c:v>0.999785</c:v>
                </c:pt>
                <c:pt idx="6">
                  <c:v>2.0E-6</c:v>
                </c:pt>
                <c:pt idx="7">
                  <c:v>4.0E-5</c:v>
                </c:pt>
                <c:pt idx="8">
                  <c:v>0.999953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5486752"/>
        <c:axId val="2055284832"/>
      </c:scatterChart>
      <c:valAx>
        <c:axId val="2055486752"/>
        <c:scaling>
          <c:orientation val="minMax"/>
          <c:max val="9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055284832"/>
        <c:crosses val="autoZero"/>
        <c:crossBetween val="midCat"/>
        <c:majorUnit val="2.0"/>
      </c:valAx>
      <c:valAx>
        <c:axId val="2055284832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548675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Sheet1!$U$2</c:f>
              <c:strCache>
                <c:ptCount val="1"/>
                <c:pt idx="0">
                  <c:v>W1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Sheet1!$U$23:$U$40</c:f>
              <c:numCache>
                <c:formatCode>General</c:formatCode>
                <c:ptCount val="18"/>
                <c:pt idx="0">
                  <c:v>0.007554</c:v>
                </c:pt>
                <c:pt idx="1">
                  <c:v>0.007343</c:v>
                </c:pt>
                <c:pt idx="2">
                  <c:v>0.000134</c:v>
                </c:pt>
                <c:pt idx="3">
                  <c:v>0.004836</c:v>
                </c:pt>
                <c:pt idx="4">
                  <c:v>0.009851</c:v>
                </c:pt>
                <c:pt idx="5">
                  <c:v>0.97235</c:v>
                </c:pt>
                <c:pt idx="6">
                  <c:v>4.3E-5</c:v>
                </c:pt>
                <c:pt idx="7">
                  <c:v>0.002479</c:v>
                </c:pt>
                <c:pt idx="8">
                  <c:v>2.1E-5</c:v>
                </c:pt>
                <c:pt idx="9">
                  <c:v>5.0E-5</c:v>
                </c:pt>
                <c:pt idx="10">
                  <c:v>0.998307</c:v>
                </c:pt>
                <c:pt idx="11">
                  <c:v>0.000121</c:v>
                </c:pt>
                <c:pt idx="12">
                  <c:v>0.99882</c:v>
                </c:pt>
                <c:pt idx="13">
                  <c:v>3.0E-6</c:v>
                </c:pt>
                <c:pt idx="14">
                  <c:v>0.000122</c:v>
                </c:pt>
                <c:pt idx="15">
                  <c:v>1.0E-6</c:v>
                </c:pt>
                <c:pt idx="16">
                  <c:v>4.0E-6</c:v>
                </c:pt>
                <c:pt idx="17">
                  <c:v>3.8E-5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Sheet1!$V$2</c:f>
              <c:strCache>
                <c:ptCount val="1"/>
                <c:pt idx="0">
                  <c:v>W2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Sheet1!$V$23:$V$40</c:f>
              <c:numCache>
                <c:formatCode>General</c:formatCode>
                <c:ptCount val="18"/>
                <c:pt idx="0">
                  <c:v>0.979209</c:v>
                </c:pt>
                <c:pt idx="1">
                  <c:v>0.000917</c:v>
                </c:pt>
                <c:pt idx="2">
                  <c:v>0.005363</c:v>
                </c:pt>
                <c:pt idx="3">
                  <c:v>0.001559</c:v>
                </c:pt>
                <c:pt idx="4">
                  <c:v>0.000623</c:v>
                </c:pt>
                <c:pt idx="5">
                  <c:v>0.009642</c:v>
                </c:pt>
                <c:pt idx="6">
                  <c:v>0.001165</c:v>
                </c:pt>
                <c:pt idx="7">
                  <c:v>5.9E-5</c:v>
                </c:pt>
                <c:pt idx="8">
                  <c:v>2.1E-5</c:v>
                </c:pt>
                <c:pt idx="9">
                  <c:v>0.998576</c:v>
                </c:pt>
                <c:pt idx="10">
                  <c:v>6.0E-6</c:v>
                </c:pt>
                <c:pt idx="11">
                  <c:v>4.8E-5</c:v>
                </c:pt>
                <c:pt idx="12">
                  <c:v>0.000131</c:v>
                </c:pt>
                <c:pt idx="13">
                  <c:v>8.6E-5</c:v>
                </c:pt>
                <c:pt idx="14">
                  <c:v>1.0E-6</c:v>
                </c:pt>
                <c:pt idx="15">
                  <c:v>6.8E-5</c:v>
                </c:pt>
                <c:pt idx="16">
                  <c:v>1.0E-6</c:v>
                </c:pt>
                <c:pt idx="17">
                  <c:v>0.99995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Sheet1!$W$2</c:f>
              <c:strCache>
                <c:ptCount val="1"/>
                <c:pt idx="0">
                  <c:v>W3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Sheet1!$W$23:$W$40</c:f>
              <c:numCache>
                <c:formatCode>General</c:formatCode>
                <c:ptCount val="18"/>
                <c:pt idx="0">
                  <c:v>0.011532</c:v>
                </c:pt>
                <c:pt idx="1">
                  <c:v>0.008486</c:v>
                </c:pt>
                <c:pt idx="2">
                  <c:v>0.944219</c:v>
                </c:pt>
                <c:pt idx="3">
                  <c:v>0.030137</c:v>
                </c:pt>
                <c:pt idx="4">
                  <c:v>0.006086</c:v>
                </c:pt>
                <c:pt idx="5">
                  <c:v>0.000571</c:v>
                </c:pt>
                <c:pt idx="6">
                  <c:v>0.996191</c:v>
                </c:pt>
                <c:pt idx="7">
                  <c:v>1.3E-5</c:v>
                </c:pt>
                <c:pt idx="8">
                  <c:v>0.0013</c:v>
                </c:pt>
                <c:pt idx="9">
                  <c:v>0.001209</c:v>
                </c:pt>
                <c:pt idx="10">
                  <c:v>3.3E-5</c:v>
                </c:pt>
                <c:pt idx="11">
                  <c:v>0.00076</c:v>
                </c:pt>
                <c:pt idx="12">
                  <c:v>9.0E-6</c:v>
                </c:pt>
                <c:pt idx="13">
                  <c:v>0.000565</c:v>
                </c:pt>
                <c:pt idx="14">
                  <c:v>2.7E-5</c:v>
                </c:pt>
                <c:pt idx="15">
                  <c:v>0.999897</c:v>
                </c:pt>
                <c:pt idx="16">
                  <c:v>2.0E-6</c:v>
                </c:pt>
                <c:pt idx="17">
                  <c:v>2.0E-6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Sheet1!$X$2</c:f>
              <c:strCache>
                <c:ptCount val="1"/>
                <c:pt idx="0">
                  <c:v>W4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Sheet1!$X$23:$X$40</c:f>
              <c:numCache>
                <c:formatCode>General</c:formatCode>
                <c:ptCount val="18"/>
                <c:pt idx="0">
                  <c:v>0.000886</c:v>
                </c:pt>
                <c:pt idx="1">
                  <c:v>0.002815</c:v>
                </c:pt>
                <c:pt idx="2">
                  <c:v>0.029832</c:v>
                </c:pt>
                <c:pt idx="3">
                  <c:v>0.956299</c:v>
                </c:pt>
                <c:pt idx="4">
                  <c:v>0.002658</c:v>
                </c:pt>
                <c:pt idx="5">
                  <c:v>0.007904</c:v>
                </c:pt>
                <c:pt idx="6">
                  <c:v>0.00071</c:v>
                </c:pt>
                <c:pt idx="7">
                  <c:v>0.000507</c:v>
                </c:pt>
                <c:pt idx="8">
                  <c:v>7.4E-5</c:v>
                </c:pt>
                <c:pt idx="9">
                  <c:v>4.7E-5</c:v>
                </c:pt>
                <c:pt idx="10">
                  <c:v>0.000165</c:v>
                </c:pt>
                <c:pt idx="11">
                  <c:v>0.999031</c:v>
                </c:pt>
                <c:pt idx="12">
                  <c:v>9.0E-6</c:v>
                </c:pt>
                <c:pt idx="13">
                  <c:v>6.0E-6</c:v>
                </c:pt>
                <c:pt idx="14">
                  <c:v>0.99936</c:v>
                </c:pt>
                <c:pt idx="15">
                  <c:v>2.8E-5</c:v>
                </c:pt>
                <c:pt idx="16">
                  <c:v>4.0E-6</c:v>
                </c:pt>
                <c:pt idx="17">
                  <c:v>4.0E-6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Sheet1!$Y$2</c:f>
              <c:strCache>
                <c:ptCount val="1"/>
                <c:pt idx="0">
                  <c:v>W5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Sheet1!$Y$23:$Y$40</c:f>
              <c:numCache>
                <c:formatCode>General</c:formatCode>
                <c:ptCount val="18"/>
                <c:pt idx="0">
                  <c:v>0.000266</c:v>
                </c:pt>
                <c:pt idx="1">
                  <c:v>0.009177</c:v>
                </c:pt>
                <c:pt idx="2">
                  <c:v>0.0115</c:v>
                </c:pt>
                <c:pt idx="3">
                  <c:v>0.005102</c:v>
                </c:pt>
                <c:pt idx="4">
                  <c:v>0.967998</c:v>
                </c:pt>
                <c:pt idx="5">
                  <c:v>0.008397</c:v>
                </c:pt>
                <c:pt idx="6">
                  <c:v>0.00185</c:v>
                </c:pt>
                <c:pt idx="7">
                  <c:v>0.000884</c:v>
                </c:pt>
                <c:pt idx="8">
                  <c:v>0.997497</c:v>
                </c:pt>
                <c:pt idx="9">
                  <c:v>8.4E-5</c:v>
                </c:pt>
                <c:pt idx="10">
                  <c:v>5.0E-6</c:v>
                </c:pt>
                <c:pt idx="11">
                  <c:v>2.1E-5</c:v>
                </c:pt>
                <c:pt idx="12">
                  <c:v>2.9E-5</c:v>
                </c:pt>
                <c:pt idx="13">
                  <c:v>0.999309</c:v>
                </c:pt>
                <c:pt idx="14">
                  <c:v>4.6E-5</c:v>
                </c:pt>
                <c:pt idx="15">
                  <c:v>5.0E-6</c:v>
                </c:pt>
                <c:pt idx="16">
                  <c:v>8.5E-5</c:v>
                </c:pt>
                <c:pt idx="17">
                  <c:v>5.0E-6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Sheet1!$Z$2</c:f>
              <c:strCache>
                <c:ptCount val="1"/>
                <c:pt idx="0">
                  <c:v>W6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Sheet1!$T$23:$T$40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Sheet1!$Z$23:$Z$40</c:f>
              <c:numCache>
                <c:formatCode>General</c:formatCode>
                <c:ptCount val="18"/>
                <c:pt idx="0">
                  <c:v>0.000552</c:v>
                </c:pt>
                <c:pt idx="1">
                  <c:v>0.971262</c:v>
                </c:pt>
                <c:pt idx="2">
                  <c:v>0.008952</c:v>
                </c:pt>
                <c:pt idx="3">
                  <c:v>0.002066</c:v>
                </c:pt>
                <c:pt idx="4">
                  <c:v>0.012784</c:v>
                </c:pt>
                <c:pt idx="5">
                  <c:v>0.001135</c:v>
                </c:pt>
                <c:pt idx="6">
                  <c:v>4.0E-5</c:v>
                </c:pt>
                <c:pt idx="7">
                  <c:v>0.996058</c:v>
                </c:pt>
                <c:pt idx="8">
                  <c:v>0.001087</c:v>
                </c:pt>
                <c:pt idx="9">
                  <c:v>3.5E-5</c:v>
                </c:pt>
                <c:pt idx="10">
                  <c:v>0.001484</c:v>
                </c:pt>
                <c:pt idx="11">
                  <c:v>1.9E-5</c:v>
                </c:pt>
                <c:pt idx="12">
                  <c:v>0.001002</c:v>
                </c:pt>
                <c:pt idx="13">
                  <c:v>3.2E-5</c:v>
                </c:pt>
                <c:pt idx="14">
                  <c:v>0.000445</c:v>
                </c:pt>
                <c:pt idx="15">
                  <c:v>1.0E-6</c:v>
                </c:pt>
                <c:pt idx="16">
                  <c:v>0.999905</c:v>
                </c:pt>
                <c:pt idx="17">
                  <c:v>1.0E-6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11467488"/>
        <c:axId val="-1811473024"/>
      </c:scatterChart>
      <c:valAx>
        <c:axId val="-1811467488"/>
        <c:scaling>
          <c:orientation val="minMax"/>
          <c:max val="18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-1811473024"/>
        <c:crosses val="autoZero"/>
        <c:crossBetween val="midCat"/>
        <c:majorUnit val="5.0"/>
      </c:valAx>
      <c:valAx>
        <c:axId val="-1811473024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11467488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389837752536"/>
          <c:y val="0.0612696663196822"/>
          <c:w val="0.729257744116517"/>
          <c:h val="0.814950021245841"/>
        </c:manualLayout>
      </c:layout>
      <c:scatterChart>
        <c:scatterStyle val="lineMarker"/>
        <c:varyColors val="0"/>
        <c:ser>
          <c:idx val="0"/>
          <c:order val="0"/>
          <c:tx>
            <c:strRef>
              <c:f>'c8h10'!$B$2</c:f>
              <c:strCache>
                <c:ptCount val="1"/>
                <c:pt idx="0">
                  <c:v>F1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diamond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'c8h10'!$B$3:$B$50</c:f>
              <c:numCache>
                <c:formatCode>0.00E+00</c:formatCode>
                <c:ptCount val="48"/>
                <c:pt idx="0">
                  <c:v>0.311283</c:v>
                </c:pt>
                <c:pt idx="1">
                  <c:v>0.295576</c:v>
                </c:pt>
                <c:pt idx="2">
                  <c:v>0.224192</c:v>
                </c:pt>
                <c:pt idx="3">
                  <c:v>0.422116</c:v>
                </c:pt>
                <c:pt idx="4">
                  <c:v>0.055859</c:v>
                </c:pt>
                <c:pt idx="5">
                  <c:v>0.256075</c:v>
                </c:pt>
                <c:pt idx="6">
                  <c:v>0.42142</c:v>
                </c:pt>
                <c:pt idx="7">
                  <c:v>0.14788</c:v>
                </c:pt>
                <c:pt idx="8">
                  <c:v>0.302461</c:v>
                </c:pt>
                <c:pt idx="9" formatCode="General">
                  <c:v>0.197168</c:v>
                </c:pt>
                <c:pt idx="10" formatCode="General">
                  <c:v>0.182544</c:v>
                </c:pt>
                <c:pt idx="11" formatCode="General">
                  <c:v>0.388651</c:v>
                </c:pt>
                <c:pt idx="12" formatCode="General">
                  <c:v>0.40557</c:v>
                </c:pt>
                <c:pt idx="13" formatCode="General">
                  <c:v>0.070156</c:v>
                </c:pt>
                <c:pt idx="14" formatCode="General">
                  <c:v>0.359101</c:v>
                </c:pt>
                <c:pt idx="15" formatCode="General">
                  <c:v>0.033347</c:v>
                </c:pt>
                <c:pt idx="16" formatCode="General">
                  <c:v>0.35632</c:v>
                </c:pt>
                <c:pt idx="17" formatCode="General">
                  <c:v>0.364115</c:v>
                </c:pt>
                <c:pt idx="18" formatCode="General">
                  <c:v>0.489436</c:v>
                </c:pt>
                <c:pt idx="19" formatCode="General">
                  <c:v>0.186371</c:v>
                </c:pt>
                <c:pt idx="20" formatCode="General">
                  <c:v>0.24029</c:v>
                </c:pt>
                <c:pt idx="21" formatCode="General">
                  <c:v>0.438635</c:v>
                </c:pt>
                <c:pt idx="22" formatCode="General">
                  <c:v>0.267712</c:v>
                </c:pt>
                <c:pt idx="23" formatCode="General">
                  <c:v>0.098719</c:v>
                </c:pt>
                <c:pt idx="24" formatCode="General">
                  <c:v>0.258503</c:v>
                </c:pt>
                <c:pt idx="25" formatCode="General">
                  <c:v>0.219457</c:v>
                </c:pt>
                <c:pt idx="26" formatCode="General">
                  <c:v>0.109438</c:v>
                </c:pt>
                <c:pt idx="27" formatCode="General">
                  <c:v>0.322026</c:v>
                </c:pt>
                <c:pt idx="28" formatCode="General">
                  <c:v>0.432593</c:v>
                </c:pt>
                <c:pt idx="29" formatCode="General">
                  <c:v>0.03851</c:v>
                </c:pt>
                <c:pt idx="30" formatCode="General">
                  <c:v>0.065249</c:v>
                </c:pt>
                <c:pt idx="31" formatCode="General">
                  <c:v>0.220742</c:v>
                </c:pt>
                <c:pt idx="32" formatCode="General">
                  <c:v>0.471293</c:v>
                </c:pt>
                <c:pt idx="33" formatCode="General">
                  <c:v>0.439187</c:v>
                </c:pt>
                <c:pt idx="34" formatCode="General">
                  <c:v>0.217513</c:v>
                </c:pt>
                <c:pt idx="35" formatCode="General">
                  <c:v>0.38947</c:v>
                </c:pt>
                <c:pt idx="36" formatCode="General">
                  <c:v>0.296474</c:v>
                </c:pt>
                <c:pt idx="37" formatCode="General">
                  <c:v>0.101079</c:v>
                </c:pt>
                <c:pt idx="38" formatCode="General">
                  <c:v>0.310499</c:v>
                </c:pt>
                <c:pt idx="39" formatCode="General">
                  <c:v>0.412079</c:v>
                </c:pt>
                <c:pt idx="40" formatCode="General">
                  <c:v>0.176052</c:v>
                </c:pt>
                <c:pt idx="41" formatCode="General">
                  <c:v>0.051216</c:v>
                </c:pt>
                <c:pt idx="42" formatCode="General">
                  <c:v>0.05401</c:v>
                </c:pt>
                <c:pt idx="43" formatCode="General">
                  <c:v>0.28599</c:v>
                </c:pt>
                <c:pt idx="44" formatCode="General">
                  <c:v>0.456481</c:v>
                </c:pt>
                <c:pt idx="45" formatCode="General">
                  <c:v>0.254252</c:v>
                </c:pt>
                <c:pt idx="46" formatCode="General">
                  <c:v>0.171996</c:v>
                </c:pt>
                <c:pt idx="47" formatCode="General">
                  <c:v>0.827435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'c8h10'!$C$2</c:f>
              <c:strCache>
                <c:ptCount val="1"/>
                <c:pt idx="0">
                  <c:v>F2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square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'c8h10'!$C$3:$C$50</c:f>
              <c:numCache>
                <c:formatCode>0.00E+00</c:formatCode>
                <c:ptCount val="48"/>
                <c:pt idx="0">
                  <c:v>0.188663</c:v>
                </c:pt>
                <c:pt idx="1">
                  <c:v>0.204426</c:v>
                </c:pt>
                <c:pt idx="2">
                  <c:v>0.275805</c:v>
                </c:pt>
                <c:pt idx="3">
                  <c:v>0.077906</c:v>
                </c:pt>
                <c:pt idx="4">
                  <c:v>0.444144</c:v>
                </c:pt>
                <c:pt idx="5">
                  <c:v>0.243921</c:v>
                </c:pt>
                <c:pt idx="6">
                  <c:v>0.078582</c:v>
                </c:pt>
                <c:pt idx="7">
                  <c:v>0.352117</c:v>
                </c:pt>
                <c:pt idx="8" formatCode="General">
                  <c:v>0.197499</c:v>
                </c:pt>
                <c:pt idx="9" formatCode="General">
                  <c:v>0.302894</c:v>
                </c:pt>
                <c:pt idx="10" formatCode="General">
                  <c:v>0.317441</c:v>
                </c:pt>
                <c:pt idx="11" formatCode="General">
                  <c:v>0.111349</c:v>
                </c:pt>
                <c:pt idx="12" formatCode="General">
                  <c:v>0.094429</c:v>
                </c:pt>
                <c:pt idx="13" formatCode="General">
                  <c:v>0.429849</c:v>
                </c:pt>
                <c:pt idx="14" formatCode="General">
                  <c:v>0.140865</c:v>
                </c:pt>
                <c:pt idx="15" formatCode="General">
                  <c:v>0.466648</c:v>
                </c:pt>
                <c:pt idx="16" formatCode="General">
                  <c:v>0.143714</c:v>
                </c:pt>
                <c:pt idx="17" formatCode="General">
                  <c:v>0.135417</c:v>
                </c:pt>
                <c:pt idx="18" formatCode="General">
                  <c:v>0.010985</c:v>
                </c:pt>
                <c:pt idx="19" formatCode="General">
                  <c:v>0.313699</c:v>
                </c:pt>
                <c:pt idx="20" formatCode="General">
                  <c:v>0.259714</c:v>
                </c:pt>
                <c:pt idx="21" formatCode="General">
                  <c:v>0.061537</c:v>
                </c:pt>
                <c:pt idx="22" formatCode="General">
                  <c:v>0.232091</c:v>
                </c:pt>
                <c:pt idx="23" formatCode="General">
                  <c:v>0.401253</c:v>
                </c:pt>
                <c:pt idx="24" formatCode="General">
                  <c:v>0.241582</c:v>
                </c:pt>
                <c:pt idx="25" formatCode="General">
                  <c:v>0.280445</c:v>
                </c:pt>
                <c:pt idx="26" formatCode="General">
                  <c:v>0.390581</c:v>
                </c:pt>
                <c:pt idx="27" formatCode="General">
                  <c:v>0.178324</c:v>
                </c:pt>
                <c:pt idx="28" formatCode="General">
                  <c:v>0.066935</c:v>
                </c:pt>
                <c:pt idx="29" formatCode="General">
                  <c:v>0.461504</c:v>
                </c:pt>
                <c:pt idx="30" formatCode="General">
                  <c:v>0.436291</c:v>
                </c:pt>
                <c:pt idx="31" formatCode="General">
                  <c:v>0.277842</c:v>
                </c:pt>
                <c:pt idx="32" formatCode="General">
                  <c:v>0.028808</c:v>
                </c:pt>
                <c:pt idx="33" formatCode="General">
                  <c:v>0.060709</c:v>
                </c:pt>
                <c:pt idx="34" formatCode="General">
                  <c:v>0.282542</c:v>
                </c:pt>
                <c:pt idx="35" formatCode="General">
                  <c:v>0.110497</c:v>
                </c:pt>
                <c:pt idx="36" formatCode="General">
                  <c:v>0.203601</c:v>
                </c:pt>
                <c:pt idx="37" formatCode="General">
                  <c:v>0.398828</c:v>
                </c:pt>
                <c:pt idx="38" formatCode="General">
                  <c:v>0.18739</c:v>
                </c:pt>
                <c:pt idx="39" formatCode="General">
                  <c:v>0.089613</c:v>
                </c:pt>
                <c:pt idx="40" formatCode="General">
                  <c:v>0.321734</c:v>
                </c:pt>
                <c:pt idx="41" formatCode="General">
                  <c:v>0.451211</c:v>
                </c:pt>
                <c:pt idx="42" formatCode="General">
                  <c:v>0.446335</c:v>
                </c:pt>
                <c:pt idx="43" formatCode="General">
                  <c:v>0.213401</c:v>
                </c:pt>
                <c:pt idx="44" formatCode="General">
                  <c:v>0.039834</c:v>
                </c:pt>
                <c:pt idx="45" formatCode="General">
                  <c:v>0.249902</c:v>
                </c:pt>
                <c:pt idx="46" formatCode="General">
                  <c:v>8.4E-5</c:v>
                </c:pt>
                <c:pt idx="47" formatCode="General">
                  <c:v>0.000485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'c8h10'!$D$2</c:f>
              <c:strCache>
                <c:ptCount val="1"/>
                <c:pt idx="0">
                  <c:v>F3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triangle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'c8h10'!$D$3:$D$50</c:f>
              <c:numCache>
                <c:formatCode>0.00E+00</c:formatCode>
                <c:ptCount val="48"/>
                <c:pt idx="0">
                  <c:v>0.188712</c:v>
                </c:pt>
                <c:pt idx="1">
                  <c:v>0.204424</c:v>
                </c:pt>
                <c:pt idx="2">
                  <c:v>0.27579</c:v>
                </c:pt>
                <c:pt idx="3">
                  <c:v>0.07791</c:v>
                </c:pt>
                <c:pt idx="4">
                  <c:v>0.444132</c:v>
                </c:pt>
                <c:pt idx="5">
                  <c:v>0.243925</c:v>
                </c:pt>
                <c:pt idx="6">
                  <c:v>0.078564</c:v>
                </c:pt>
                <c:pt idx="7">
                  <c:v>0.352123</c:v>
                </c:pt>
                <c:pt idx="8" formatCode="General">
                  <c:v>0.197542</c:v>
                </c:pt>
                <c:pt idx="9" formatCode="General">
                  <c:v>0.302845</c:v>
                </c:pt>
                <c:pt idx="10" formatCode="General">
                  <c:v>0.317454</c:v>
                </c:pt>
                <c:pt idx="11" formatCode="General">
                  <c:v>0.11135</c:v>
                </c:pt>
                <c:pt idx="12" formatCode="General">
                  <c:v>0.094429</c:v>
                </c:pt>
                <c:pt idx="13" formatCode="General">
                  <c:v>0.429839</c:v>
                </c:pt>
                <c:pt idx="14" formatCode="General">
                  <c:v>0.140892</c:v>
                </c:pt>
                <c:pt idx="15" formatCode="General">
                  <c:v>0.466655</c:v>
                </c:pt>
                <c:pt idx="16" formatCode="General">
                  <c:v>0.143708</c:v>
                </c:pt>
                <c:pt idx="17" formatCode="General">
                  <c:v>0.135471</c:v>
                </c:pt>
                <c:pt idx="18" formatCode="General">
                  <c:v>0.010881</c:v>
                </c:pt>
                <c:pt idx="19" formatCode="General">
                  <c:v>0.313719</c:v>
                </c:pt>
                <c:pt idx="20" formatCode="General">
                  <c:v>0.259791</c:v>
                </c:pt>
                <c:pt idx="21" formatCode="General">
                  <c:v>0.061397</c:v>
                </c:pt>
                <c:pt idx="22" formatCode="General">
                  <c:v>0.232185</c:v>
                </c:pt>
                <c:pt idx="23" formatCode="General">
                  <c:v>0.401271</c:v>
                </c:pt>
                <c:pt idx="24" formatCode="General">
                  <c:v>0.24151</c:v>
                </c:pt>
                <c:pt idx="25" formatCode="General">
                  <c:v>0.280514</c:v>
                </c:pt>
                <c:pt idx="26" formatCode="General">
                  <c:v>0.390582</c:v>
                </c:pt>
                <c:pt idx="27" formatCode="General">
                  <c:v>0.17828</c:v>
                </c:pt>
                <c:pt idx="28" formatCode="General">
                  <c:v>0.067094</c:v>
                </c:pt>
                <c:pt idx="29" formatCode="General">
                  <c:v>0.461593</c:v>
                </c:pt>
                <c:pt idx="30" formatCode="General">
                  <c:v>0.434183</c:v>
                </c:pt>
                <c:pt idx="31" formatCode="General">
                  <c:v>0.279724</c:v>
                </c:pt>
                <c:pt idx="32" formatCode="General">
                  <c:v>0.028791</c:v>
                </c:pt>
                <c:pt idx="33" formatCode="General">
                  <c:v>0.060718</c:v>
                </c:pt>
                <c:pt idx="34" formatCode="General">
                  <c:v>0.282513</c:v>
                </c:pt>
                <c:pt idx="35" formatCode="General">
                  <c:v>0.11056</c:v>
                </c:pt>
                <c:pt idx="36" formatCode="General">
                  <c:v>0.203459</c:v>
                </c:pt>
                <c:pt idx="37" formatCode="General">
                  <c:v>0.398935</c:v>
                </c:pt>
                <c:pt idx="38" formatCode="General">
                  <c:v>0.188251</c:v>
                </c:pt>
                <c:pt idx="39" formatCode="General">
                  <c:v>0.088752</c:v>
                </c:pt>
                <c:pt idx="40" formatCode="General">
                  <c:v>0.327761</c:v>
                </c:pt>
                <c:pt idx="41" formatCode="General">
                  <c:v>0.445238</c:v>
                </c:pt>
                <c:pt idx="42" formatCode="General">
                  <c:v>0.446081</c:v>
                </c:pt>
                <c:pt idx="43" formatCode="General">
                  <c:v>0.213235</c:v>
                </c:pt>
                <c:pt idx="44" formatCode="General">
                  <c:v>0.042092</c:v>
                </c:pt>
                <c:pt idx="45" formatCode="General">
                  <c:v>0.248011</c:v>
                </c:pt>
                <c:pt idx="46" formatCode="General">
                  <c:v>0.000456</c:v>
                </c:pt>
                <c:pt idx="47" formatCode="General">
                  <c:v>0.000114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'c8h10'!$E$2</c:f>
              <c:strCache>
                <c:ptCount val="1"/>
                <c:pt idx="0">
                  <c:v>F4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'c8h10'!$E$3:$E$50</c:f>
              <c:numCache>
                <c:formatCode>0.00E+00</c:formatCode>
                <c:ptCount val="48"/>
                <c:pt idx="0">
                  <c:v>0.311342</c:v>
                </c:pt>
                <c:pt idx="1">
                  <c:v>0.295574</c:v>
                </c:pt>
                <c:pt idx="2">
                  <c:v>0.224213</c:v>
                </c:pt>
                <c:pt idx="3">
                  <c:v>0.422068</c:v>
                </c:pt>
                <c:pt idx="4">
                  <c:v>0.055864</c:v>
                </c:pt>
                <c:pt idx="5">
                  <c:v>0.256079</c:v>
                </c:pt>
                <c:pt idx="6">
                  <c:v>0.421434</c:v>
                </c:pt>
                <c:pt idx="7">
                  <c:v>0.147879</c:v>
                </c:pt>
                <c:pt idx="8" formatCode="General">
                  <c:v>0.302498</c:v>
                </c:pt>
                <c:pt idx="9" formatCode="General">
                  <c:v>0.197093</c:v>
                </c:pt>
                <c:pt idx="10" formatCode="General">
                  <c:v>0.182561</c:v>
                </c:pt>
                <c:pt idx="11" formatCode="General">
                  <c:v>0.38865</c:v>
                </c:pt>
                <c:pt idx="12" formatCode="General">
                  <c:v>0.405571</c:v>
                </c:pt>
                <c:pt idx="13" formatCode="General">
                  <c:v>0.070156</c:v>
                </c:pt>
                <c:pt idx="14" formatCode="General">
                  <c:v>0.359142</c:v>
                </c:pt>
                <c:pt idx="15" formatCode="General">
                  <c:v>0.03335</c:v>
                </c:pt>
                <c:pt idx="16" formatCode="General">
                  <c:v>0.356259</c:v>
                </c:pt>
                <c:pt idx="17" formatCode="General">
                  <c:v>0.364997</c:v>
                </c:pt>
                <c:pt idx="18" formatCode="General">
                  <c:v>0.488697</c:v>
                </c:pt>
                <c:pt idx="19" formatCode="General">
                  <c:v>0.186212</c:v>
                </c:pt>
                <c:pt idx="20" formatCode="General">
                  <c:v>0.240205</c:v>
                </c:pt>
                <c:pt idx="21" formatCode="General">
                  <c:v>0.438432</c:v>
                </c:pt>
                <c:pt idx="22" formatCode="General">
                  <c:v>0.268012</c:v>
                </c:pt>
                <c:pt idx="23" formatCode="General">
                  <c:v>0.098756</c:v>
                </c:pt>
                <c:pt idx="24" formatCode="General">
                  <c:v>0.258405</c:v>
                </c:pt>
                <c:pt idx="25" formatCode="General">
                  <c:v>0.219584</c:v>
                </c:pt>
                <c:pt idx="26" formatCode="General">
                  <c:v>0.109399</c:v>
                </c:pt>
                <c:pt idx="27" formatCode="General">
                  <c:v>0.32137</c:v>
                </c:pt>
                <c:pt idx="28" formatCode="General">
                  <c:v>0.433379</c:v>
                </c:pt>
                <c:pt idx="29" formatCode="General">
                  <c:v>0.038394</c:v>
                </c:pt>
                <c:pt idx="30" formatCode="General">
                  <c:v>0.064276</c:v>
                </c:pt>
                <c:pt idx="31" formatCode="General">
                  <c:v>0.221692</c:v>
                </c:pt>
                <c:pt idx="32" formatCode="General">
                  <c:v>0.471108</c:v>
                </c:pt>
                <c:pt idx="33" formatCode="General">
                  <c:v>0.439385</c:v>
                </c:pt>
                <c:pt idx="34" formatCode="General">
                  <c:v>0.217433</c:v>
                </c:pt>
                <c:pt idx="35" formatCode="General">
                  <c:v>0.389473</c:v>
                </c:pt>
                <c:pt idx="36" formatCode="General">
                  <c:v>0.296467</c:v>
                </c:pt>
                <c:pt idx="37" formatCode="General">
                  <c:v>0.101158</c:v>
                </c:pt>
                <c:pt idx="38" formatCode="General">
                  <c:v>0.313859</c:v>
                </c:pt>
                <c:pt idx="39" formatCode="General">
                  <c:v>0.409555</c:v>
                </c:pt>
                <c:pt idx="40" formatCode="General">
                  <c:v>0.174452</c:v>
                </c:pt>
                <c:pt idx="41" formatCode="General">
                  <c:v>0.052335</c:v>
                </c:pt>
                <c:pt idx="42" formatCode="General">
                  <c:v>0.053575</c:v>
                </c:pt>
                <c:pt idx="43" formatCode="General">
                  <c:v>0.287375</c:v>
                </c:pt>
                <c:pt idx="44" formatCode="General">
                  <c:v>0.461593</c:v>
                </c:pt>
                <c:pt idx="45" formatCode="General">
                  <c:v>0.247835</c:v>
                </c:pt>
                <c:pt idx="46" formatCode="General">
                  <c:v>0.827464</c:v>
                </c:pt>
                <c:pt idx="47" formatCode="General">
                  <c:v>0.171966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4482192"/>
        <c:axId val="2044486032"/>
      </c:scatterChart>
      <c:valAx>
        <c:axId val="2044482192"/>
        <c:scaling>
          <c:orientation val="minMax"/>
          <c:max val="48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044486032"/>
        <c:crosses val="autoZero"/>
        <c:crossBetween val="midCat"/>
        <c:majorUnit val="10.0"/>
      </c:valAx>
      <c:valAx>
        <c:axId val="2044486032"/>
        <c:scaling>
          <c:orientation val="minMax"/>
          <c:max val="1.0"/>
          <c:min val="0.0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crossAx val="2044482192"/>
        <c:crosses val="autoZero"/>
        <c:crossBetween val="midCat"/>
        <c:majorUnit val="0.2"/>
      </c:valAx>
      <c:spPr>
        <a:noFill/>
        <a:ln w="12700"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050">
          <a:latin typeface="Times New Roman"/>
          <a:cs typeface="Times New Roman"/>
        </a:defRPr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549770432393"/>
          <c:y val="0.0646114663241594"/>
          <c:w val="0.722940438980983"/>
          <c:h val="0.804856935107546"/>
        </c:manualLayout>
      </c:layout>
      <c:scatterChart>
        <c:scatterStyle val="lineMarker"/>
        <c:varyColors val="0"/>
        <c:ser>
          <c:idx val="0"/>
          <c:order val="0"/>
          <c:tx>
            <c:strRef>
              <c:f>'c8h10'!$H$2</c:f>
              <c:strCache>
                <c:ptCount val="1"/>
                <c:pt idx="0">
                  <c:v>F1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diamond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'c8h10'!$H$3:$H$50</c:f>
              <c:numCache>
                <c:formatCode>0.00E+00</c:formatCode>
                <c:ptCount val="48"/>
                <c:pt idx="0">
                  <c:v>0.281798</c:v>
                </c:pt>
                <c:pt idx="1">
                  <c:v>0.287694</c:v>
                </c:pt>
                <c:pt idx="2">
                  <c:v>0.213197</c:v>
                </c:pt>
                <c:pt idx="3">
                  <c:v>0.323359</c:v>
                </c:pt>
                <c:pt idx="4">
                  <c:v>0.17184</c:v>
                </c:pt>
                <c:pt idx="5">
                  <c:v>0.244105</c:v>
                </c:pt>
                <c:pt idx="6">
                  <c:v>0.420673</c:v>
                </c:pt>
                <c:pt idx="7">
                  <c:v>0.138587</c:v>
                </c:pt>
                <c:pt idx="8">
                  <c:v>0.305711</c:v>
                </c:pt>
                <c:pt idx="9" formatCode="General">
                  <c:v>0.205467</c:v>
                </c:pt>
                <c:pt idx="10" formatCode="General">
                  <c:v>0.184442</c:v>
                </c:pt>
                <c:pt idx="11" formatCode="General">
                  <c:v>0.406483</c:v>
                </c:pt>
                <c:pt idx="12" formatCode="General">
                  <c:v>0.42592</c:v>
                </c:pt>
                <c:pt idx="13" formatCode="General">
                  <c:v>0.062958</c:v>
                </c:pt>
                <c:pt idx="14" formatCode="General">
                  <c:v>0.349354</c:v>
                </c:pt>
                <c:pt idx="15" formatCode="General">
                  <c:v>0.02566</c:v>
                </c:pt>
                <c:pt idx="16" formatCode="General">
                  <c:v>0.35006</c:v>
                </c:pt>
                <c:pt idx="17" formatCode="General">
                  <c:v>0.016061</c:v>
                </c:pt>
                <c:pt idx="18" formatCode="General">
                  <c:v>0.968332</c:v>
                </c:pt>
                <c:pt idx="19" formatCode="General">
                  <c:v>0.064725</c:v>
                </c:pt>
                <c:pt idx="20" formatCode="General">
                  <c:v>0.240168</c:v>
                </c:pt>
                <c:pt idx="21" formatCode="General">
                  <c:v>0.438745</c:v>
                </c:pt>
                <c:pt idx="22" formatCode="General">
                  <c:v>0.26778</c:v>
                </c:pt>
                <c:pt idx="23" formatCode="General">
                  <c:v>0.062836</c:v>
                </c:pt>
                <c:pt idx="24" formatCode="General">
                  <c:v>0.281649</c:v>
                </c:pt>
                <c:pt idx="25" formatCode="General">
                  <c:v>0.266476</c:v>
                </c:pt>
                <c:pt idx="26" formatCode="General">
                  <c:v>0.09812</c:v>
                </c:pt>
                <c:pt idx="27" formatCode="General">
                  <c:v>0.012543</c:v>
                </c:pt>
                <c:pt idx="28" formatCode="General">
                  <c:v>0.762873</c:v>
                </c:pt>
                <c:pt idx="29" formatCode="General">
                  <c:v>0.02824</c:v>
                </c:pt>
                <c:pt idx="30" formatCode="General">
                  <c:v>0.002692</c:v>
                </c:pt>
                <c:pt idx="31" formatCode="General">
                  <c:v>0.271592</c:v>
                </c:pt>
                <c:pt idx="32" formatCode="General">
                  <c:v>0.473929</c:v>
                </c:pt>
                <c:pt idx="33" formatCode="General">
                  <c:v>0.439428</c:v>
                </c:pt>
                <c:pt idx="34" formatCode="General">
                  <c:v>0.000755</c:v>
                </c:pt>
                <c:pt idx="35" formatCode="General">
                  <c:v>0.980594</c:v>
                </c:pt>
                <c:pt idx="36" formatCode="General">
                  <c:v>0.019909</c:v>
                </c:pt>
                <c:pt idx="37" formatCode="General">
                  <c:v>0.001778</c:v>
                </c:pt>
                <c:pt idx="38" formatCode="General">
                  <c:v>2.0E-6</c:v>
                </c:pt>
                <c:pt idx="39" formatCode="General">
                  <c:v>1.2E-5</c:v>
                </c:pt>
                <c:pt idx="40" formatCode="General">
                  <c:v>7.8E-5</c:v>
                </c:pt>
                <c:pt idx="41" formatCode="General">
                  <c:v>0.0</c:v>
                </c:pt>
                <c:pt idx="42" formatCode="General">
                  <c:v>1.0E-6</c:v>
                </c:pt>
                <c:pt idx="43" formatCode="General">
                  <c:v>0.999933</c:v>
                </c:pt>
                <c:pt idx="44" formatCode="General">
                  <c:v>0.0</c:v>
                </c:pt>
                <c:pt idx="45" formatCode="General">
                  <c:v>0.999988</c:v>
                </c:pt>
                <c:pt idx="46" formatCode="General">
                  <c:v>0.999989</c:v>
                </c:pt>
                <c:pt idx="47" formatCode="General">
                  <c:v>3.0E-6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'c8h10'!$I$2</c:f>
              <c:strCache>
                <c:ptCount val="1"/>
                <c:pt idx="0">
                  <c:v>F2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square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'c8h10'!$I$3:$I$50</c:f>
              <c:numCache>
                <c:formatCode>0.00E+00</c:formatCode>
                <c:ptCount val="48"/>
                <c:pt idx="0">
                  <c:v>0.218161</c:v>
                </c:pt>
                <c:pt idx="1">
                  <c:v>0.212308</c:v>
                </c:pt>
                <c:pt idx="2">
                  <c:v>0.286801</c:v>
                </c:pt>
                <c:pt idx="3">
                  <c:v>0.176649</c:v>
                </c:pt>
                <c:pt idx="4">
                  <c:v>0.328163</c:v>
                </c:pt>
                <c:pt idx="5">
                  <c:v>0.255891</c:v>
                </c:pt>
                <c:pt idx="6">
                  <c:v>0.07933</c:v>
                </c:pt>
                <c:pt idx="7">
                  <c:v>0.36141</c:v>
                </c:pt>
                <c:pt idx="8">
                  <c:v>0.194262</c:v>
                </c:pt>
                <c:pt idx="9" formatCode="General">
                  <c:v>0.294594</c:v>
                </c:pt>
                <c:pt idx="10" formatCode="General">
                  <c:v>0.315545</c:v>
                </c:pt>
                <c:pt idx="11" formatCode="General">
                  <c:v>0.093521</c:v>
                </c:pt>
                <c:pt idx="12" formatCode="General">
                  <c:v>0.074077</c:v>
                </c:pt>
                <c:pt idx="13" formatCode="General">
                  <c:v>0.437047</c:v>
                </c:pt>
                <c:pt idx="14" formatCode="General">
                  <c:v>0.150656</c:v>
                </c:pt>
                <c:pt idx="15" formatCode="General">
                  <c:v>0.474337</c:v>
                </c:pt>
                <c:pt idx="16" formatCode="General">
                  <c:v>0.149946</c:v>
                </c:pt>
                <c:pt idx="17" formatCode="General">
                  <c:v>0.000775</c:v>
                </c:pt>
                <c:pt idx="18" formatCode="General">
                  <c:v>0.013243</c:v>
                </c:pt>
                <c:pt idx="19" formatCode="General">
                  <c:v>0.436887</c:v>
                </c:pt>
                <c:pt idx="20" formatCode="General">
                  <c:v>0.259831</c:v>
                </c:pt>
                <c:pt idx="21" formatCode="General">
                  <c:v>0.061427</c:v>
                </c:pt>
                <c:pt idx="22" formatCode="General">
                  <c:v>0.232024</c:v>
                </c:pt>
                <c:pt idx="23" formatCode="General">
                  <c:v>0.437174</c:v>
                </c:pt>
                <c:pt idx="24" formatCode="General">
                  <c:v>0.218426</c:v>
                </c:pt>
                <c:pt idx="25" formatCode="General">
                  <c:v>0.233447</c:v>
                </c:pt>
                <c:pt idx="26" formatCode="General">
                  <c:v>0.401816</c:v>
                </c:pt>
                <c:pt idx="27" formatCode="General">
                  <c:v>0.094275</c:v>
                </c:pt>
                <c:pt idx="28" formatCode="General">
                  <c:v>0.088859</c:v>
                </c:pt>
                <c:pt idx="29" formatCode="General">
                  <c:v>0.926776</c:v>
                </c:pt>
                <c:pt idx="30" formatCode="General">
                  <c:v>0.0099</c:v>
                </c:pt>
                <c:pt idx="31" formatCode="General">
                  <c:v>0.30217</c:v>
                </c:pt>
                <c:pt idx="32" formatCode="General">
                  <c:v>0.026184</c:v>
                </c:pt>
                <c:pt idx="33" formatCode="General">
                  <c:v>0.060469</c:v>
                </c:pt>
                <c:pt idx="34" formatCode="General">
                  <c:v>0.003917</c:v>
                </c:pt>
                <c:pt idx="35" formatCode="General">
                  <c:v>0.016677</c:v>
                </c:pt>
                <c:pt idx="36" formatCode="General">
                  <c:v>0.959018</c:v>
                </c:pt>
                <c:pt idx="37" formatCode="General">
                  <c:v>0.017442</c:v>
                </c:pt>
                <c:pt idx="38" formatCode="General">
                  <c:v>6.5E-5</c:v>
                </c:pt>
                <c:pt idx="39" formatCode="General">
                  <c:v>0.999921</c:v>
                </c:pt>
                <c:pt idx="40" formatCode="General">
                  <c:v>0.999908</c:v>
                </c:pt>
                <c:pt idx="41" formatCode="General">
                  <c:v>1.1E-5</c:v>
                </c:pt>
                <c:pt idx="42" formatCode="General">
                  <c:v>2.0E-6</c:v>
                </c:pt>
                <c:pt idx="43" formatCode="General">
                  <c:v>6.2E-5</c:v>
                </c:pt>
                <c:pt idx="44" formatCode="General">
                  <c:v>3.0E-6</c:v>
                </c:pt>
                <c:pt idx="45" formatCode="General">
                  <c:v>1.2E-5</c:v>
                </c:pt>
                <c:pt idx="46" formatCode="General">
                  <c:v>9.0E-6</c:v>
                </c:pt>
                <c:pt idx="47" formatCode="General">
                  <c:v>1.0E-6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'c8h10'!$J$2</c:f>
              <c:strCache>
                <c:ptCount val="1"/>
                <c:pt idx="0">
                  <c:v>F3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triangle"/>
            <c:size val="5"/>
            <c:spPr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'c8h10'!$J$3:$J$50</c:f>
              <c:numCache>
                <c:formatCode>0.00E+00</c:formatCode>
                <c:ptCount val="48"/>
                <c:pt idx="0">
                  <c:v>0.218209</c:v>
                </c:pt>
                <c:pt idx="1">
                  <c:v>0.212307</c:v>
                </c:pt>
                <c:pt idx="2">
                  <c:v>0.286786</c:v>
                </c:pt>
                <c:pt idx="3">
                  <c:v>0.176639</c:v>
                </c:pt>
                <c:pt idx="4">
                  <c:v>0.32817</c:v>
                </c:pt>
                <c:pt idx="5">
                  <c:v>0.255894</c:v>
                </c:pt>
                <c:pt idx="6">
                  <c:v>0.07931</c:v>
                </c:pt>
                <c:pt idx="7">
                  <c:v>0.361416</c:v>
                </c:pt>
                <c:pt idx="8">
                  <c:v>0.194287</c:v>
                </c:pt>
                <c:pt idx="9" formatCode="General">
                  <c:v>0.294545</c:v>
                </c:pt>
                <c:pt idx="10" formatCode="General">
                  <c:v>0.315552</c:v>
                </c:pt>
                <c:pt idx="11" formatCode="General">
                  <c:v>0.093608</c:v>
                </c:pt>
                <c:pt idx="12" formatCode="General">
                  <c:v>0.074077</c:v>
                </c:pt>
                <c:pt idx="13" formatCode="General">
                  <c:v>0.437035</c:v>
                </c:pt>
                <c:pt idx="14" formatCode="General">
                  <c:v>0.150709</c:v>
                </c:pt>
                <c:pt idx="15" formatCode="General">
                  <c:v>0.474348</c:v>
                </c:pt>
                <c:pt idx="16" formatCode="General">
                  <c:v>0.149965</c:v>
                </c:pt>
                <c:pt idx="17" formatCode="General">
                  <c:v>0.030456</c:v>
                </c:pt>
                <c:pt idx="18" formatCode="General">
                  <c:v>0.001491</c:v>
                </c:pt>
                <c:pt idx="19" formatCode="General">
                  <c:v>0.418836</c:v>
                </c:pt>
                <c:pt idx="20" formatCode="General">
                  <c:v>0.259915</c:v>
                </c:pt>
                <c:pt idx="21" formatCode="General">
                  <c:v>0.061287</c:v>
                </c:pt>
                <c:pt idx="22" formatCode="General">
                  <c:v>0.232114</c:v>
                </c:pt>
                <c:pt idx="23" formatCode="General">
                  <c:v>0.437115</c:v>
                </c:pt>
                <c:pt idx="24" formatCode="General">
                  <c:v>0.218416</c:v>
                </c:pt>
                <c:pt idx="25" formatCode="General">
                  <c:v>0.233436</c:v>
                </c:pt>
                <c:pt idx="26" formatCode="General">
                  <c:v>0.401915</c:v>
                </c:pt>
                <c:pt idx="27" formatCode="General">
                  <c:v>0.056534</c:v>
                </c:pt>
                <c:pt idx="28" formatCode="General">
                  <c:v>0.103056</c:v>
                </c:pt>
                <c:pt idx="29" formatCode="General">
                  <c:v>0.015523</c:v>
                </c:pt>
                <c:pt idx="30" formatCode="General">
                  <c:v>0.961528</c:v>
                </c:pt>
                <c:pt idx="31" formatCode="General">
                  <c:v>0.285838</c:v>
                </c:pt>
                <c:pt idx="32" formatCode="General">
                  <c:v>0.025859</c:v>
                </c:pt>
                <c:pt idx="33" formatCode="General">
                  <c:v>0.060478</c:v>
                </c:pt>
                <c:pt idx="34" formatCode="General">
                  <c:v>0.019437</c:v>
                </c:pt>
                <c:pt idx="35" formatCode="General">
                  <c:v>0.002346</c:v>
                </c:pt>
                <c:pt idx="36" formatCode="General">
                  <c:v>0.017598</c:v>
                </c:pt>
                <c:pt idx="37" formatCode="General">
                  <c:v>0.957434</c:v>
                </c:pt>
                <c:pt idx="38" formatCode="General">
                  <c:v>0.999922</c:v>
                </c:pt>
                <c:pt idx="39" formatCode="General">
                  <c:v>6.5E-5</c:v>
                </c:pt>
                <c:pt idx="40" formatCode="General">
                  <c:v>1.1E-5</c:v>
                </c:pt>
                <c:pt idx="41" formatCode="General">
                  <c:v>0.999912</c:v>
                </c:pt>
                <c:pt idx="42" formatCode="General">
                  <c:v>6.0E-5</c:v>
                </c:pt>
                <c:pt idx="43" formatCode="General">
                  <c:v>2.0E-6</c:v>
                </c:pt>
                <c:pt idx="44" formatCode="General">
                  <c:v>1.1E-5</c:v>
                </c:pt>
                <c:pt idx="45" formatCode="General">
                  <c:v>0.0</c:v>
                </c:pt>
                <c:pt idx="46" formatCode="General">
                  <c:v>1.0E-6</c:v>
                </c:pt>
                <c:pt idx="47" formatCode="General">
                  <c:v>6.0E-6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'c8h10'!$K$2</c:f>
              <c:strCache>
                <c:ptCount val="1"/>
                <c:pt idx="0">
                  <c:v>F4</c:v>
                </c:pt>
              </c:strCache>
            </c:strRef>
          </c:tx>
          <c:spPr>
            <a:ln w="47625">
              <a:noFill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effectLst/>
            </c:spPr>
          </c:marker>
          <c:xVal>
            <c:numRef>
              <c:f>'c8h10'!$A$3:$A$50</c:f>
              <c:numCache>
                <c:formatCode>General</c:formatCode>
                <c:ptCount val="4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</c:numCache>
            </c:numRef>
          </c:xVal>
          <c:yVal>
            <c:numRef>
              <c:f>'c8h10'!$K$3:$K$50</c:f>
              <c:numCache>
                <c:formatCode>0.00E+00</c:formatCode>
                <c:ptCount val="48"/>
                <c:pt idx="0">
                  <c:v>0.281832</c:v>
                </c:pt>
                <c:pt idx="1">
                  <c:v>0.287692</c:v>
                </c:pt>
                <c:pt idx="2">
                  <c:v>0.213216</c:v>
                </c:pt>
                <c:pt idx="3">
                  <c:v>0.323353</c:v>
                </c:pt>
                <c:pt idx="4">
                  <c:v>0.171827</c:v>
                </c:pt>
                <c:pt idx="5">
                  <c:v>0.24411</c:v>
                </c:pt>
                <c:pt idx="6">
                  <c:v>0.420688</c:v>
                </c:pt>
                <c:pt idx="7">
                  <c:v>0.138587</c:v>
                </c:pt>
                <c:pt idx="8">
                  <c:v>0.305741</c:v>
                </c:pt>
                <c:pt idx="9" formatCode="General">
                  <c:v>0.205394</c:v>
                </c:pt>
                <c:pt idx="10" formatCode="General">
                  <c:v>0.184462</c:v>
                </c:pt>
                <c:pt idx="11" formatCode="General">
                  <c:v>0.406388</c:v>
                </c:pt>
                <c:pt idx="12" formatCode="General">
                  <c:v>0.425926</c:v>
                </c:pt>
                <c:pt idx="13" formatCode="General">
                  <c:v>0.06296</c:v>
                </c:pt>
                <c:pt idx="14" formatCode="General">
                  <c:v>0.349282</c:v>
                </c:pt>
                <c:pt idx="15" formatCode="General">
                  <c:v>0.025655</c:v>
                </c:pt>
                <c:pt idx="16" formatCode="General">
                  <c:v>0.350029</c:v>
                </c:pt>
                <c:pt idx="17" formatCode="General">
                  <c:v>0.952708</c:v>
                </c:pt>
                <c:pt idx="18" formatCode="General">
                  <c:v>0.016935</c:v>
                </c:pt>
                <c:pt idx="19" formatCode="General">
                  <c:v>0.079552</c:v>
                </c:pt>
                <c:pt idx="20" formatCode="General">
                  <c:v>0.240086</c:v>
                </c:pt>
                <c:pt idx="21" formatCode="General">
                  <c:v>0.438541</c:v>
                </c:pt>
                <c:pt idx="22" formatCode="General">
                  <c:v>0.268082</c:v>
                </c:pt>
                <c:pt idx="23" formatCode="General">
                  <c:v>0.062874</c:v>
                </c:pt>
                <c:pt idx="24" formatCode="General">
                  <c:v>0.28151</c:v>
                </c:pt>
                <c:pt idx="25" formatCode="General">
                  <c:v>0.266641</c:v>
                </c:pt>
                <c:pt idx="26" formatCode="General">
                  <c:v>0.098149</c:v>
                </c:pt>
                <c:pt idx="27" formatCode="General">
                  <c:v>0.836649</c:v>
                </c:pt>
                <c:pt idx="28" formatCode="General">
                  <c:v>0.045212</c:v>
                </c:pt>
                <c:pt idx="29" formatCode="General">
                  <c:v>0.029461</c:v>
                </c:pt>
                <c:pt idx="30" formatCode="General">
                  <c:v>0.02588</c:v>
                </c:pt>
                <c:pt idx="31" formatCode="General">
                  <c:v>0.140401</c:v>
                </c:pt>
                <c:pt idx="32" formatCode="General">
                  <c:v>0.474027</c:v>
                </c:pt>
                <c:pt idx="33" formatCode="General">
                  <c:v>0.439625</c:v>
                </c:pt>
                <c:pt idx="34" formatCode="General">
                  <c:v>0.975891</c:v>
                </c:pt>
                <c:pt idx="35" formatCode="General">
                  <c:v>0.000382</c:v>
                </c:pt>
                <c:pt idx="36" formatCode="General">
                  <c:v>0.003475</c:v>
                </c:pt>
                <c:pt idx="37" formatCode="General">
                  <c:v>0.023346</c:v>
                </c:pt>
                <c:pt idx="38" formatCode="General">
                  <c:v>1.1E-5</c:v>
                </c:pt>
                <c:pt idx="39" formatCode="General">
                  <c:v>2.0E-6</c:v>
                </c:pt>
                <c:pt idx="40" formatCode="General">
                  <c:v>3.0E-6</c:v>
                </c:pt>
                <c:pt idx="41" formatCode="General">
                  <c:v>7.6E-5</c:v>
                </c:pt>
                <c:pt idx="42" formatCode="General">
                  <c:v>0.999937</c:v>
                </c:pt>
                <c:pt idx="43" formatCode="General">
                  <c:v>3.0E-6</c:v>
                </c:pt>
                <c:pt idx="44" formatCode="General">
                  <c:v>0.999986</c:v>
                </c:pt>
                <c:pt idx="45" formatCode="General">
                  <c:v>0.0</c:v>
                </c:pt>
                <c:pt idx="46" formatCode="General">
                  <c:v>1.0E-6</c:v>
                </c:pt>
                <c:pt idx="47" formatCode="General">
                  <c:v>0.99999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4211248"/>
        <c:axId val="2056643808"/>
      </c:scatterChart>
      <c:valAx>
        <c:axId val="2044211248"/>
        <c:scaling>
          <c:orientation val="minMax"/>
          <c:max val="48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056643808"/>
        <c:crosses val="autoZero"/>
        <c:crossBetween val="midCat"/>
        <c:majorUnit val="10.0"/>
      </c:valAx>
      <c:valAx>
        <c:axId val="2056643808"/>
        <c:scaling>
          <c:orientation val="minMax"/>
          <c:max val="1.0"/>
          <c:min val="0.0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crossAx val="2044211248"/>
        <c:crosses val="autoZero"/>
        <c:crossBetween val="midCat"/>
        <c:majorUnit val="0.2"/>
      </c:valAx>
      <c:spPr>
        <a:noFill/>
        <a:ln w="12700"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050">
          <a:latin typeface="Times New Roman"/>
          <a:cs typeface="Times New Roman"/>
        </a:defRPr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12141209816466"/>
          <c:y val="0.0601851449852144"/>
          <c:w val="0.887127952755905"/>
          <c:h val="0.88728419364246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nc-VCI</c:v>
                </c:pt>
              </c:strCache>
            </c:strRef>
          </c:tx>
          <c:spPr>
            <a:effectLst/>
          </c:spPr>
          <c:marker>
            <c:symbol val="circle"/>
            <c:size val="12"/>
            <c:spPr>
              <a:effectLst/>
            </c:spPr>
          </c:marker>
          <c:xVal>
            <c:strRef>
              <c:f>Sheet1!$B$1:$F$1</c:f>
              <c:strCache>
                <c:ptCount val="5"/>
                <c:pt idx="0">
                  <c:v>VSCF</c:v>
                </c:pt>
                <c:pt idx="1">
                  <c:v>VCI[1]-(8)</c:v>
                </c:pt>
                <c:pt idx="2">
                  <c:v>VCI[2]-(8)</c:v>
                </c:pt>
                <c:pt idx="3">
                  <c:v>VCI[3]-(8)</c:v>
                </c:pt>
                <c:pt idx="4">
                  <c:v>VCI[4]-(8)</c:v>
                </c:pt>
              </c:strCache>
            </c:strRef>
          </c:xVal>
          <c:yVal>
            <c:numRef>
              <c:f>Sheet1!$B$2:$F$2</c:f>
              <c:numCache>
                <c:formatCode>0</c:formatCode>
                <c:ptCount val="5"/>
                <c:pt idx="0">
                  <c:v>43.91428571428519</c:v>
                </c:pt>
                <c:pt idx="1">
                  <c:v>35.88571428571409</c:v>
                </c:pt>
                <c:pt idx="2">
                  <c:v>15.32857142857123</c:v>
                </c:pt>
                <c:pt idx="3">
                  <c:v>0.185714285714247</c:v>
                </c:pt>
                <c:pt idx="4">
                  <c:v>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oc-VCI</c:v>
                </c:pt>
              </c:strCache>
            </c:strRef>
          </c:tx>
          <c:spPr>
            <a:effectLst/>
          </c:spPr>
          <c:marker>
            <c:symbol val="circle"/>
            <c:size val="12"/>
            <c:spPr>
              <a:effectLst/>
            </c:spPr>
          </c:marker>
          <c:xVal>
            <c:strRef>
              <c:f>Sheet1!$B$1:$F$1</c:f>
              <c:strCache>
                <c:ptCount val="5"/>
                <c:pt idx="0">
                  <c:v>VSCF</c:v>
                </c:pt>
                <c:pt idx="1">
                  <c:v>VCI[1]-(8)</c:v>
                </c:pt>
                <c:pt idx="2">
                  <c:v>VCI[2]-(8)</c:v>
                </c:pt>
                <c:pt idx="3">
                  <c:v>VCI[3]-(8)</c:v>
                </c:pt>
                <c:pt idx="4">
                  <c:v>VCI[4]-(8)</c:v>
                </c:pt>
              </c:strCache>
            </c:strRef>
          </c:xVal>
          <c:yVal>
            <c:numRef>
              <c:f>Sheet1!$B$3:$F$3</c:f>
              <c:numCache>
                <c:formatCode>0</c:formatCode>
                <c:ptCount val="5"/>
                <c:pt idx="0">
                  <c:v>20.25714285714292</c:v>
                </c:pt>
                <c:pt idx="1">
                  <c:v>4.257142857142846</c:v>
                </c:pt>
                <c:pt idx="2">
                  <c:v>1.842857142856961</c:v>
                </c:pt>
                <c:pt idx="3">
                  <c:v>0.114285714285708</c:v>
                </c:pt>
                <c:pt idx="4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11706208"/>
        <c:axId val="-1811719376"/>
      </c:scatterChart>
      <c:valAx>
        <c:axId val="-1811706208"/>
        <c:scaling>
          <c:orientation val="minMax"/>
        </c:scaling>
        <c:delete val="0"/>
        <c:axPos val="b"/>
        <c:majorTickMark val="out"/>
        <c:minorTickMark val="none"/>
        <c:tickLblPos val="none"/>
        <c:crossAx val="-1811719376"/>
        <c:crosses val="autoZero"/>
        <c:crossBetween val="midCat"/>
      </c:valAx>
      <c:valAx>
        <c:axId val="-181171937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-1811706208"/>
        <c:crosses val="autoZero"/>
        <c:crossBetween val="midCat"/>
        <c:majorUnit val="10.0"/>
      </c:valAx>
      <c:spPr>
        <a:ln w="19050">
          <a:solidFill>
            <a:schemeClr val="tx1"/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600"/>
      </a:pPr>
      <a:endParaRPr lang="ja-JP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FBC5C-05E7-F24A-BE0E-EFFDC87CCE6C}" type="datetimeFigureOut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78C3D-77D8-C745-86F8-DCB260CA8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8884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2C5EE-3025-6A4D-9352-A0E8B945DC09}" type="datetimeFigureOut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1FC82-C183-3644-9D35-7FB4A4D050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873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Let us first see optimized coordinates of </a:t>
            </a:r>
            <a:r>
              <a:rPr kumimoji="1" lang="en-US" altLang="ja-JP" baseline="0" dirty="0" smtClean="0"/>
              <a:t>a water molecule.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As you know, the normal coordinates of water is symmetric and anti-symmetric OH stretching vibration.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can geometrically understand these coordinates from this figure.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This oval in black is the harmonic potential. The normal coordinates, Q2 and Q3, takes the principal axes of the oval, making the cross term zero.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However, the </a:t>
            </a:r>
            <a:r>
              <a:rPr kumimoji="1" lang="en-US" altLang="ja-JP" baseline="0" dirty="0" err="1" smtClean="0"/>
              <a:t>anharmonic</a:t>
            </a:r>
            <a:r>
              <a:rPr kumimoji="1" lang="en-US" altLang="ja-JP" baseline="0" dirty="0" smtClean="0"/>
              <a:t> potential (quartic force field) looks like this for this cross section.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optimization with QFF rotates the coordinates by 45 degrees and gives the local OH stretching modes.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It has been extensively discussed in the late 80’s by Mark Child/</a:t>
            </a:r>
            <a:r>
              <a:rPr kumimoji="1" lang="en-US" altLang="ja-JP" baseline="0" dirty="0" err="1" smtClean="0"/>
              <a:t>Halonen</a:t>
            </a:r>
            <a:r>
              <a:rPr kumimoji="1" lang="en-US" altLang="ja-JP" baseline="0" dirty="0" smtClean="0"/>
              <a:t> that local modes describes the vibration of water better than the normal modes.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So, it’s not too surprising that the coordinates become localized.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What’s surprising, in my opinion, is that we started from a completely different theoretical basis, we didn’t even intend to localize, and still reached at the same conclusion. 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That’s the fascinating / amazing aspect of this method. 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 </a:t>
            </a:r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BE3E-C4AA-5A47-A626-5CB2ADC795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Let us first see optimized coordinates of </a:t>
            </a:r>
            <a:r>
              <a:rPr kumimoji="1" lang="en-US" altLang="ja-JP" baseline="0" dirty="0" smtClean="0"/>
              <a:t>a water molecule.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As you know, the normal coordinates of water is symmetric and anti-symmetric OH stretching vibration.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can geometrically understand these coordinates from this figure.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This oval in black is the harmonic potential. The normal coordinates, Q2 and Q3, takes the principal axes of the oval, making the cross term zero.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However, the </a:t>
            </a:r>
            <a:r>
              <a:rPr kumimoji="1" lang="en-US" altLang="ja-JP" baseline="0" dirty="0" err="1" smtClean="0"/>
              <a:t>anharmonic</a:t>
            </a:r>
            <a:r>
              <a:rPr kumimoji="1" lang="en-US" altLang="ja-JP" baseline="0" dirty="0" smtClean="0"/>
              <a:t> potential (quartic force field) looks like this for this cross section.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optimization with QFF rotates the coordinates by 45 degrees and gives the local OH stretching modes.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It has been extensively discussed in the late 80’s by Mark Child/</a:t>
            </a:r>
            <a:r>
              <a:rPr kumimoji="1" lang="en-US" altLang="ja-JP" baseline="0" dirty="0" err="1" smtClean="0"/>
              <a:t>Halonen</a:t>
            </a:r>
            <a:r>
              <a:rPr kumimoji="1" lang="en-US" altLang="ja-JP" baseline="0" dirty="0" smtClean="0"/>
              <a:t> that local modes describes the vibration of water better than the normal modes.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So, it’s not too surprising that the coordinates become localized.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What’s surprising, in my opinion, is that we started from a completely different theoretical basis, we didn’t even intend to localize, and still reached at the same conclusion. 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That’s the fascinating / amazing aspect of this method. 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 </a:t>
            </a:r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BE3E-C4AA-5A47-A626-5CB2ADC795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3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FC82-C183-3644-9D35-7FB4A4D0502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093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We’ve carried out VCI with</a:t>
            </a:r>
            <a:r>
              <a:rPr kumimoji="1" lang="en-US" altLang="ja-JP" baseline="0" dirty="0" smtClean="0"/>
              <a:t> normal and optimized coordinates, and compared their performance.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These plots in red and blue show the average error of the fundamentals. The red is VCI with optimized coordinates and the blue with normal coordinates.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can see that the error is much reduced already at the VSCF level, and that </a:t>
            </a:r>
            <a:r>
              <a:rPr kumimoji="1" lang="en-US" altLang="ja-JP" baseline="0" dirty="0" err="1" smtClean="0"/>
              <a:t>oc</a:t>
            </a:r>
            <a:r>
              <a:rPr kumimoji="1" lang="en-US" altLang="ja-JP" baseline="0" dirty="0" smtClean="0"/>
              <a:t>-VCI is more accurate than </a:t>
            </a:r>
            <a:r>
              <a:rPr kumimoji="1" lang="en-US" altLang="ja-JP" baseline="0" dirty="0" err="1" smtClean="0"/>
              <a:t>nc</a:t>
            </a:r>
            <a:r>
              <a:rPr kumimoji="1" lang="en-US" altLang="ja-JP" baseline="0" dirty="0" smtClean="0"/>
              <a:t>-VCI in every rank.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In order to achieve 10 cm-1 accuracy, which is the typically required accuracy, VCI[3] is needed for </a:t>
            </a:r>
            <a:r>
              <a:rPr kumimoji="1" lang="en-US" altLang="ja-JP" baseline="0" dirty="0" err="1" smtClean="0"/>
              <a:t>nc</a:t>
            </a:r>
            <a:r>
              <a:rPr kumimoji="1" lang="en-US" altLang="ja-JP" baseline="0" dirty="0" smtClean="0"/>
              <a:t>-VCI, while VCI[1] already sufficient for </a:t>
            </a:r>
            <a:r>
              <a:rPr kumimoji="1" lang="en-US" altLang="ja-JP" baseline="0" dirty="0" err="1" smtClean="0"/>
              <a:t>oc</a:t>
            </a:r>
            <a:r>
              <a:rPr kumimoji="1" lang="en-US" altLang="ja-JP" baseline="0" dirty="0" smtClean="0"/>
              <a:t>-VCI.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This means that </a:t>
            </a:r>
            <a:r>
              <a:rPr kumimoji="1" lang="en-US" altLang="ja-JP" baseline="0" dirty="0" err="1" smtClean="0"/>
              <a:t>oc</a:t>
            </a:r>
            <a:r>
              <a:rPr kumimoji="1" lang="en-US" altLang="ja-JP" baseline="0" dirty="0" smtClean="0"/>
              <a:t>-VCI is 30,000 times faster than </a:t>
            </a:r>
            <a:r>
              <a:rPr kumimoji="1" lang="en-US" altLang="ja-JP" baseline="0" dirty="0" err="1" smtClean="0"/>
              <a:t>nc</a:t>
            </a:r>
            <a:r>
              <a:rPr kumimoji="1" lang="en-US" altLang="ja-JP" baseline="0" dirty="0" smtClean="0"/>
              <a:t>-VCI for water dimer, so it’s a substantial gain.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BE3E-C4AA-5A47-A626-5CB2ADC795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4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CD726-E885-4F13-9C11-EBD6470A7F8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6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CD726-E885-4F13-9C11-EBD6470A7F8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the key</a:t>
            </a:r>
            <a:r>
              <a:rPr lang="en-US" baseline="0" dirty="0" smtClean="0"/>
              <a:t> idea is that there are two types of correlations that act on ..</a:t>
            </a:r>
          </a:p>
          <a:p>
            <a:endParaRPr lang="en-US" baseline="0" dirty="0" smtClean="0"/>
          </a:p>
          <a:p>
            <a:r>
              <a:rPr lang="en-US" dirty="0" smtClean="0"/>
              <a:t>The first is the static correlation</a:t>
            </a:r>
            <a:r>
              <a:rPr lang="en-US" baseline="0" dirty="0" smtClean="0"/>
              <a:t>. This is a strong interaction due to resonance, and requires a </a:t>
            </a:r>
            <a:r>
              <a:rPr lang="en-US" baseline="0" dirty="0" err="1" smtClean="0"/>
              <a:t>variational</a:t>
            </a:r>
            <a:r>
              <a:rPr lang="en-US" baseline="0" dirty="0" smtClean="0"/>
              <a:t> treatment.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other one is a non-static or dynamic correlation which is dictated by </a:t>
            </a:r>
            <a:r>
              <a:rPr lang="en-US" baseline="0" dirty="0" err="1" smtClean="0"/>
              <a:t>dpq</a:t>
            </a:r>
            <a:r>
              <a:rPr lang="en-US" baseline="0" dirty="0" smtClean="0"/>
              <a:t>. In this case, each interaction is small, but there are enormous number of configurations that enter through this scheme.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treat this interaction by perturbation theory.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BE3E-C4AA-5A47-A626-5CB2ADC795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theory</a:t>
            </a:r>
            <a:r>
              <a:rPr lang="en-US" baseline="0" dirty="0" smtClean="0"/>
              <a:t> is established long time ago by </a:t>
            </a:r>
            <a:r>
              <a:rPr lang="en-US" baseline="0" dirty="0" err="1" smtClean="0"/>
              <a:t>Kirtman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Shavitt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Redmon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will not go into the details, but let me just mention that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multireference</a:t>
            </a:r>
            <a:r>
              <a:rPr lang="en-US" baseline="0" dirty="0" smtClean="0"/>
              <a:t> PT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BE3E-C4AA-5A47-A626-5CB2ADC795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18657-6ABA-E64B-884F-02363713C60A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4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3BE3-2E16-5D46-8EC9-49DC6FC051F3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18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0110-53BB-A349-A16B-7C39070607DB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64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75E63-25F0-9842-B52E-2B479EB761C5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52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971B7-19F9-E946-BA6B-3616E6D8B614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67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43D8-E6DF-4242-893E-EDDC7AD7E9B9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1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662F-6A4E-B74D-B4B8-EC7E6E7F593C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5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5331-4AE3-9344-B2D5-E0BE6870C085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17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E9D5-9953-AC48-89E5-65FC7F9A797D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24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658F-7FB0-5C47-BD7B-C65738CB062F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877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0401B-3589-4247-B5D0-9323E0DCFEBD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4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86267" y="86506"/>
            <a:ext cx="8805333" cy="6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17329-79BB-5049-B39C-CD26042C00DD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42A4-3399-A84A-B3FD-4A727A9DA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66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chart" Target="../charts/chart1.xml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chart" Target="../charts/chart9.xml"/><Relationship Id="rId5" Type="http://schemas.openxmlformats.org/officeDocument/2006/relationships/image" Target="../media/image45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49.w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50.w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51.wmf"/><Relationship Id="rId10" Type="http://schemas.openxmlformats.org/officeDocument/2006/relationships/oleObject" Target="../embeddings/oleObject27.bin"/><Relationship Id="rId11" Type="http://schemas.openxmlformats.org/officeDocument/2006/relationships/image" Target="../media/image5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20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32.emf"/><Relationship Id="rId13" Type="http://schemas.openxmlformats.org/officeDocument/2006/relationships/oleObject" Target="../embeddings/oleObject20.bin"/><Relationship Id="rId14" Type="http://schemas.openxmlformats.org/officeDocument/2006/relationships/image" Target="../media/image25.emf"/><Relationship Id="rId15" Type="http://schemas.openxmlformats.org/officeDocument/2006/relationships/image" Target="../media/image33.png"/><Relationship Id="rId1" Type="http://schemas.openxmlformats.org/officeDocument/2006/relationships/vmlDrawing" Target="../drawings/vmlDrawing6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jpg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emf"/><Relationship Id="rId20" Type="http://schemas.openxmlformats.org/officeDocument/2006/relationships/image" Target="../media/image34.emf"/><Relationship Id="rId21" Type="http://schemas.openxmlformats.org/officeDocument/2006/relationships/image" Target="../media/image33.png"/><Relationship Id="rId10" Type="http://schemas.openxmlformats.org/officeDocument/2006/relationships/image" Target="../media/image28.emf"/><Relationship Id="rId11" Type="http://schemas.openxmlformats.org/officeDocument/2006/relationships/image" Target="../media/image29.emf"/><Relationship Id="rId12" Type="http://schemas.openxmlformats.org/officeDocument/2006/relationships/image" Target="../media/image30.emf"/><Relationship Id="rId13" Type="http://schemas.openxmlformats.org/officeDocument/2006/relationships/image" Target="../media/image31.emf"/><Relationship Id="rId14" Type="http://schemas.openxmlformats.org/officeDocument/2006/relationships/image" Target="../media/image32.emf"/><Relationship Id="rId15" Type="http://schemas.openxmlformats.org/officeDocument/2006/relationships/image" Target="../media/image37.emf"/><Relationship Id="rId16" Type="http://schemas.openxmlformats.org/officeDocument/2006/relationships/image" Target="../media/image38.emf"/><Relationship Id="rId17" Type="http://schemas.openxmlformats.org/officeDocument/2006/relationships/oleObject" Target="../embeddings/oleObject21.bin"/><Relationship Id="rId18" Type="http://schemas.openxmlformats.org/officeDocument/2006/relationships/image" Target="../media/image25.emf"/><Relationship Id="rId19" Type="http://schemas.openxmlformats.org/officeDocument/2006/relationships/oleObject" Target="../embeddings/oleObject22.bin"/><Relationship Id="rId1" Type="http://schemas.openxmlformats.org/officeDocument/2006/relationships/vmlDrawing" Target="../drawings/vmlDrawing7.v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8.jpg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73008" y="912577"/>
            <a:ext cx="8411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/>
              <a:t>Vibrational SCF and Correlation Theories with Optimized Coordinates</a:t>
            </a:r>
            <a:endParaRPr kumimoji="1" lang="ja-JP" altLang="en-US" sz="4000" dirty="0"/>
          </a:p>
        </p:txBody>
      </p:sp>
      <p:sp>
        <p:nvSpPr>
          <p:cNvPr id="7" name="TextBox 4"/>
          <p:cNvSpPr txBox="1"/>
          <p:nvPr/>
        </p:nvSpPr>
        <p:spPr>
          <a:xfrm>
            <a:off x="2131034" y="3781211"/>
            <a:ext cx="488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Theoretical Molecular Science Lab.</a:t>
            </a:r>
          </a:p>
          <a:p>
            <a:pPr algn="ctr"/>
            <a:r>
              <a:rPr lang="en-US" sz="2400" dirty="0" smtClean="0"/>
              <a:t> RIKEN Cluster </a:t>
            </a:r>
            <a:r>
              <a:rPr lang="en-US" sz="2400" smtClean="0"/>
              <a:t>of Pioneering Research</a:t>
            </a:r>
            <a:endParaRPr lang="en-US" sz="2400" dirty="0"/>
          </a:p>
        </p:txBody>
      </p:sp>
      <p:sp>
        <p:nvSpPr>
          <p:cNvPr id="8" name="TextBox 5"/>
          <p:cNvSpPr txBox="1"/>
          <p:nvPr/>
        </p:nvSpPr>
        <p:spPr>
          <a:xfrm>
            <a:off x="3749040" y="2828711"/>
            <a:ext cx="165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Kiyoshi Yagi</a:t>
            </a:r>
            <a:endParaRPr lang="en-US" sz="24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193" y="4706175"/>
            <a:ext cx="412387" cy="7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 dimer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5307791" y="1437595"/>
            <a:ext cx="3163265" cy="1465765"/>
            <a:chOff x="2054898" y="3093888"/>
            <a:chExt cx="3163265" cy="1465765"/>
          </a:xfrm>
        </p:grpSpPr>
        <p:pic>
          <p:nvPicPr>
            <p:cNvPr id="6" name="Picture 5" descr="h2o_2-mp2dz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2473" y="3093888"/>
              <a:ext cx="1364835" cy="1075326"/>
            </a:xfrm>
            <a:prstGeom prst="rect">
              <a:avLst/>
            </a:prstGeom>
          </p:spPr>
        </p:pic>
        <p:sp>
          <p:nvSpPr>
            <p:cNvPr id="8" name="Up Arrow 7"/>
            <p:cNvSpPr/>
            <p:nvPr/>
          </p:nvSpPr>
          <p:spPr>
            <a:xfrm rot="2226226" flipH="1" flipV="1">
              <a:off x="2198624" y="3865375"/>
              <a:ext cx="48870" cy="76157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 rot="21095951" flipH="1" flipV="1">
              <a:off x="2473448" y="3978454"/>
              <a:ext cx="67867" cy="76236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10" name="Up Arrow 9"/>
            <p:cNvSpPr/>
            <p:nvPr/>
          </p:nvSpPr>
          <p:spPr>
            <a:xfrm rot="5400000" flipH="1" flipV="1">
              <a:off x="2693340" y="3548605"/>
              <a:ext cx="94907" cy="160158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11" name="Up Arrow 10"/>
            <p:cNvSpPr/>
            <p:nvPr/>
          </p:nvSpPr>
          <p:spPr>
            <a:xfrm rot="11361881" flipH="1" flipV="1">
              <a:off x="3064635" y="3260656"/>
              <a:ext cx="86722" cy="106314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pic>
          <p:nvPicPr>
            <p:cNvPr id="21" name="Picture 20" descr="h2o_2-mp2dz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3072" y="3096148"/>
              <a:ext cx="1364835" cy="107532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874139" y="4191654"/>
              <a:ext cx="1344024" cy="3675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cs typeface="Times New Roman"/>
                </a:rPr>
                <a:t>: 3836 cm</a:t>
              </a:r>
              <a:r>
                <a:rPr lang="en-US" baseline="30000">
                  <a:cs typeface="Times New Roman"/>
                </a:rPr>
                <a:t>-1</a:t>
              </a:r>
            </a:p>
          </p:txBody>
        </p:sp>
        <p:sp>
          <p:nvSpPr>
            <p:cNvPr id="23" name="Up Arrow 22"/>
            <p:cNvSpPr/>
            <p:nvPr/>
          </p:nvSpPr>
          <p:spPr>
            <a:xfrm rot="2576208" flipH="1" flipV="1">
              <a:off x="3755720" y="3820206"/>
              <a:ext cx="105077" cy="181088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 rot="21095951" flipH="1" flipV="1">
              <a:off x="4095455" y="3959222"/>
              <a:ext cx="122146" cy="181128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 rot="16520718" flipH="1" flipV="1">
              <a:off x="4481873" y="3497990"/>
              <a:ext cx="74120" cy="96180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 rot="967081" flipH="1" flipV="1">
              <a:off x="4771432" y="3415778"/>
              <a:ext cx="67278" cy="83178"/>
            </a:xfrm>
            <a:prstGeom prst="up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/>
                <a:cs typeface="Times New Roman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6269" y="4282699"/>
              <a:ext cx="226812" cy="2268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26357" y="4192065"/>
              <a:ext cx="1344024" cy="3675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cs typeface="Times New Roman"/>
                </a:rPr>
                <a:t>: 3783 cm</a:t>
              </a:r>
              <a:r>
                <a:rPr lang="en-US" baseline="30000">
                  <a:cs typeface="Times New Roman"/>
                </a:rPr>
                <a:t>-1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898" y="4283511"/>
              <a:ext cx="247432" cy="226812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675995" y="757168"/>
            <a:ext cx="22502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/>
              </a:rPr>
              <a:t>Normal coordinates</a:t>
            </a:r>
          </a:p>
        </p:txBody>
      </p:sp>
      <p:sp>
        <p:nvSpPr>
          <p:cNvPr id="14" name="円/楕円 13"/>
          <p:cNvSpPr/>
          <p:nvPr/>
        </p:nvSpPr>
        <p:spPr>
          <a:xfrm>
            <a:off x="2500601" y="1259067"/>
            <a:ext cx="1016000" cy="317500"/>
          </a:xfrm>
          <a:prstGeom prst="ellipse">
            <a:avLst/>
          </a:prstGeom>
          <a:noFill/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183875" y="3214021"/>
            <a:ext cx="1373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 smtClean="0"/>
              <a:t>mode number</a:t>
            </a:r>
            <a:endParaRPr kumimoji="1" lang="ja-JP" altLang="en-US" sz="1600" dirty="0"/>
          </a:p>
        </p:txBody>
      </p:sp>
      <p:sp>
        <p:nvSpPr>
          <p:cNvPr id="66" name="テキスト ボックス 65"/>
          <p:cNvSpPr txBox="1"/>
          <p:nvPr/>
        </p:nvSpPr>
        <p:spPr>
          <a:xfrm rot="16200000">
            <a:off x="437588" y="2063831"/>
            <a:ext cx="7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weight</a:t>
            </a:r>
            <a:endParaRPr kumimoji="1" lang="ja-JP" altLang="en-US" sz="1600" dirty="0"/>
          </a:p>
        </p:txBody>
      </p:sp>
      <p:sp>
        <p:nvSpPr>
          <p:cNvPr id="68" name="円/楕円 67"/>
          <p:cNvSpPr/>
          <p:nvPr/>
        </p:nvSpPr>
        <p:spPr>
          <a:xfrm>
            <a:off x="2500601" y="2720037"/>
            <a:ext cx="1016000" cy="317500"/>
          </a:xfrm>
          <a:prstGeom prst="ellipse">
            <a:avLst/>
          </a:prstGeom>
          <a:noFill/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231027" y="1538467"/>
            <a:ext cx="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W2</a:t>
            </a:r>
            <a:endParaRPr kumimoji="1" lang="ja-JP" altLang="en-US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158812" y="1987202"/>
            <a:ext cx="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W1</a:t>
            </a:r>
            <a:endParaRPr kumimoji="1" lang="ja-JP" alt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841243" y="1538467"/>
            <a:ext cx="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W2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7769028" y="1987202"/>
            <a:ext cx="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W1</a:t>
            </a:r>
            <a:endParaRPr kumimoji="1" lang="ja-JP" altLang="en-US" dirty="0"/>
          </a:p>
        </p:txBody>
      </p:sp>
      <p:graphicFrame>
        <p:nvGraphicFramePr>
          <p:cNvPr id="60" name="グラフ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503977"/>
              </p:ext>
            </p:extLst>
          </p:nvPr>
        </p:nvGraphicFramePr>
        <p:xfrm>
          <a:off x="931308" y="1154534"/>
          <a:ext cx="4042471" cy="2228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3" name="図形グループ 12"/>
          <p:cNvGrpSpPr/>
          <p:nvPr/>
        </p:nvGrpSpPr>
        <p:grpSpPr>
          <a:xfrm>
            <a:off x="645127" y="4066964"/>
            <a:ext cx="7777816" cy="2737591"/>
            <a:chOff x="645127" y="4066964"/>
            <a:chExt cx="7777816" cy="2737591"/>
          </a:xfrm>
        </p:grpSpPr>
        <p:grpSp>
          <p:nvGrpSpPr>
            <p:cNvPr id="74" name="Group 73"/>
            <p:cNvGrpSpPr/>
            <p:nvPr/>
          </p:nvGrpSpPr>
          <p:grpSpPr>
            <a:xfrm>
              <a:off x="5226066" y="4859913"/>
              <a:ext cx="3196877" cy="1377720"/>
              <a:chOff x="2055854" y="5218919"/>
              <a:chExt cx="3196877" cy="1377720"/>
            </a:xfrm>
          </p:grpSpPr>
          <p:pic>
            <p:nvPicPr>
              <p:cNvPr id="35" name="Picture 34" descr="h2o_2-mp2dz.jp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86215" y="5218919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244202" y="6221086"/>
                <a:ext cx="1344024" cy="367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cs typeface="Times New Roman"/>
                  </a:rPr>
                  <a:t>: 3807 cm</a:t>
                </a:r>
                <a:r>
                  <a:rPr lang="en-US" baseline="30000">
                    <a:cs typeface="Times New Roman"/>
                  </a:rPr>
                  <a:t>-1</a:t>
                </a:r>
              </a:p>
            </p:txBody>
          </p:sp>
          <p:sp>
            <p:nvSpPr>
              <p:cNvPr id="37" name="Up Arrow 36"/>
              <p:cNvSpPr/>
              <p:nvPr/>
            </p:nvSpPr>
            <p:spPr>
              <a:xfrm rot="5400000" flipH="1" flipV="1">
                <a:off x="2707081" y="5653785"/>
                <a:ext cx="94907" cy="160158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5854" y="6272073"/>
                <a:ext cx="268051" cy="288670"/>
              </a:xfrm>
              <a:prstGeom prst="rect">
                <a:avLst/>
              </a:prstGeom>
            </p:spPr>
          </p:pic>
          <p:pic>
            <p:nvPicPr>
              <p:cNvPr id="40" name="Picture 39" descr="h2o_2-mp2dz.jp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9212" y="5226885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908707" y="6229051"/>
                <a:ext cx="1344024" cy="367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cs typeface="Times New Roman"/>
                  </a:rPr>
                  <a:t>: 3892 cm</a:t>
                </a:r>
                <a:r>
                  <a:rPr lang="en-US" baseline="30000">
                    <a:cs typeface="Times New Roman"/>
                  </a:rPr>
                  <a:t>-1</a:t>
                </a:r>
              </a:p>
            </p:txBody>
          </p:sp>
          <p:sp>
            <p:nvSpPr>
              <p:cNvPr id="42" name="Up Arrow 41"/>
              <p:cNvSpPr/>
              <p:nvPr/>
            </p:nvSpPr>
            <p:spPr>
              <a:xfrm rot="2576208" flipH="1" flipV="1">
                <a:off x="3771860" y="5950942"/>
                <a:ext cx="105077" cy="181088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2099" y="6272073"/>
                <a:ext cx="268051" cy="288670"/>
              </a:xfrm>
              <a:prstGeom prst="rect">
                <a:avLst/>
              </a:prstGeom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675995" y="4066964"/>
              <a:ext cx="2314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/>
                </a:rPr>
                <a:t>Optimized </a:t>
              </a:r>
              <a:r>
                <a:rPr lang="en-US" dirty="0" smtClean="0">
                  <a:cs typeface="Times New Roman"/>
                </a:rPr>
                <a:t>coordinates</a:t>
              </a:r>
              <a:endParaRPr lang="en-US" dirty="0">
                <a:cs typeface="Times New Roman"/>
              </a:endParaRPr>
            </a:p>
          </p:txBody>
        </p:sp>
        <p:graphicFrame>
          <p:nvGraphicFramePr>
            <p:cNvPr id="59" name="グラフ 5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3554673"/>
                </p:ext>
              </p:extLst>
            </p:nvPr>
          </p:nvGraphicFramePr>
          <p:xfrm>
            <a:off x="962514" y="4419214"/>
            <a:ext cx="4042471" cy="22287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63" name="円/楕円 62"/>
            <p:cNvSpPr/>
            <p:nvPr/>
          </p:nvSpPr>
          <p:spPr>
            <a:xfrm>
              <a:off x="2500601" y="4461638"/>
              <a:ext cx="1016000" cy="289419"/>
            </a:xfrm>
            <a:prstGeom prst="ellipse">
              <a:avLst/>
            </a:prstGeom>
            <a:noFill/>
            <a:ln>
              <a:solidFill>
                <a:srgbClr val="FF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262715" y="6466001"/>
              <a:ext cx="1373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mode number</a:t>
              </a:r>
              <a:endParaRPr kumimoji="1" lang="ja-JP" altLang="en-US" sz="1600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 rot="16200000">
              <a:off x="437588" y="5146592"/>
              <a:ext cx="753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weight</a:t>
              </a:r>
              <a:endParaRPr kumimoji="1" lang="ja-JP" altLang="en-US" sz="1600" dirty="0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2500601" y="6066058"/>
              <a:ext cx="1016000" cy="289419"/>
            </a:xfrm>
            <a:prstGeom prst="ellipse">
              <a:avLst/>
            </a:prstGeom>
            <a:noFill/>
            <a:ln>
              <a:solidFill>
                <a:srgbClr val="FF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5231027" y="4947170"/>
              <a:ext cx="50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W2</a:t>
              </a:r>
              <a:endParaRPr kumimoji="1" lang="ja-JP" altLang="en-US" dirty="0"/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6158812" y="5395905"/>
              <a:ext cx="50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W1</a:t>
              </a:r>
              <a:endParaRPr kumimoji="1" lang="ja-JP" altLang="en-US" dirty="0"/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6841243" y="4947170"/>
              <a:ext cx="50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W2</a:t>
              </a:r>
              <a:endParaRPr kumimoji="1" lang="ja-JP" altLang="en-US" dirty="0"/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7769028" y="5395905"/>
              <a:ext cx="50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W1</a:t>
              </a:r>
              <a:endParaRPr kumimoji="1" lang="ja-JP" altLang="en-US" dirty="0"/>
            </a:p>
          </p:txBody>
        </p:sp>
      </p:grpSp>
      <p:sp>
        <p:nvSpPr>
          <p:cNvPr id="3" name="右中かっこ 2"/>
          <p:cNvSpPr/>
          <p:nvPr/>
        </p:nvSpPr>
        <p:spPr>
          <a:xfrm rot="5400000">
            <a:off x="2010744" y="3296236"/>
            <a:ext cx="171315" cy="683996"/>
          </a:xfrm>
          <a:prstGeom prst="rightBrace">
            <a:avLst>
              <a:gd name="adj1" fmla="val 3489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中かっこ 49"/>
          <p:cNvSpPr/>
          <p:nvPr/>
        </p:nvSpPr>
        <p:spPr>
          <a:xfrm rot="5400000">
            <a:off x="3343682" y="2889274"/>
            <a:ext cx="171313" cy="1497922"/>
          </a:xfrm>
          <a:prstGeom prst="rightBrace">
            <a:avLst>
              <a:gd name="adj1" fmla="val 3489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92020" y="3647691"/>
            <a:ext cx="610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 smtClean="0"/>
              <a:t>bend</a:t>
            </a:r>
            <a:endParaRPr kumimoji="1" lang="ja-JP" altLang="en-US" sz="16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891838" y="3647691"/>
            <a:ext cx="1080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 smtClean="0"/>
              <a:t>OH stretch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99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Water </a:t>
            </a:r>
            <a:r>
              <a:rPr kumimoji="1" lang="en-US" altLang="ja-JP" dirty="0" err="1" smtClean="0"/>
              <a:t>trimer</a:t>
            </a:r>
            <a:r>
              <a:rPr kumimoji="1" lang="en-US" altLang="ja-JP" dirty="0" smtClean="0"/>
              <a:t> and </a:t>
            </a:r>
            <a:r>
              <a:rPr kumimoji="1" lang="en-US" altLang="ja-JP" dirty="0" err="1" smtClean="0"/>
              <a:t>hexamer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736195"/>
              </p:ext>
            </p:extLst>
          </p:nvPr>
        </p:nvGraphicFramePr>
        <p:xfrm>
          <a:off x="673342" y="1047860"/>
          <a:ext cx="3885435" cy="216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9"/>
          <p:cNvSpPr txBox="1"/>
          <p:nvPr/>
        </p:nvSpPr>
        <p:spPr>
          <a:xfrm>
            <a:off x="413114" y="762927"/>
            <a:ext cx="2170563" cy="3314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/>
              </a:rPr>
              <a:t>Normal coordinates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1064" y="3088802"/>
            <a:ext cx="1325361" cy="303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mode number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208421" y="1884188"/>
            <a:ext cx="676406" cy="326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weight</a:t>
            </a:r>
            <a:endParaRPr kumimoji="1" lang="ja-JP" altLang="en-US" sz="1600" dirty="0"/>
          </a:p>
        </p:txBody>
      </p:sp>
      <p:graphicFrame>
        <p:nvGraphicFramePr>
          <p:cNvPr id="14" name="グラフ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298786"/>
              </p:ext>
            </p:extLst>
          </p:nvPr>
        </p:nvGraphicFramePr>
        <p:xfrm>
          <a:off x="4901877" y="1047860"/>
          <a:ext cx="3901886" cy="2178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69"/>
          <p:cNvSpPr txBox="1"/>
          <p:nvPr/>
        </p:nvSpPr>
        <p:spPr>
          <a:xfrm>
            <a:off x="4618803" y="762927"/>
            <a:ext cx="2170563" cy="3314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/>
              </a:rPr>
              <a:t>Normal coordinates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96752" y="3088802"/>
            <a:ext cx="1325361" cy="303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mode number</a:t>
            </a:r>
            <a:endParaRPr kumimoji="1" lang="ja-JP" altLang="en-US" sz="1600" dirty="0"/>
          </a:p>
        </p:txBody>
      </p:sp>
      <p:sp>
        <p:nvSpPr>
          <p:cNvPr id="17" name="テキスト ボックス 16"/>
          <p:cNvSpPr txBox="1"/>
          <p:nvPr/>
        </p:nvSpPr>
        <p:spPr>
          <a:xfrm rot="16200000">
            <a:off x="4414110" y="1884188"/>
            <a:ext cx="676406" cy="326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weight</a:t>
            </a:r>
            <a:endParaRPr kumimoji="1" lang="ja-JP" altLang="en-US" sz="16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383338" y="3417136"/>
            <a:ext cx="8406704" cy="2655922"/>
            <a:chOff x="383338" y="3417136"/>
            <a:chExt cx="8406704" cy="2655922"/>
          </a:xfrm>
        </p:grpSpPr>
        <p:graphicFrame>
          <p:nvGraphicFramePr>
            <p:cNvPr id="10" name="グラフ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27155891"/>
                </p:ext>
              </p:extLst>
            </p:nvPr>
          </p:nvGraphicFramePr>
          <p:xfrm>
            <a:off x="673342" y="3717753"/>
            <a:ext cx="3885435" cy="21691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テキスト ボックス 10"/>
            <p:cNvSpPr txBox="1"/>
            <p:nvPr/>
          </p:nvSpPr>
          <p:spPr>
            <a:xfrm>
              <a:off x="1791064" y="5757767"/>
              <a:ext cx="1325361" cy="303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mode number</a:t>
              </a:r>
              <a:endParaRPr kumimoji="1" lang="ja-JP" altLang="en-US" sz="16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16200000">
              <a:off x="208421" y="4553154"/>
              <a:ext cx="676406" cy="326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weight</a:t>
              </a:r>
              <a:endParaRPr kumimoji="1" lang="ja-JP" altLang="en-US" sz="1600" dirty="0"/>
            </a:p>
          </p:txBody>
        </p:sp>
        <p:sp>
          <p:nvSpPr>
            <p:cNvPr id="13" name="TextBox 70"/>
            <p:cNvSpPr txBox="1"/>
            <p:nvPr/>
          </p:nvSpPr>
          <p:spPr>
            <a:xfrm>
              <a:off x="413114" y="3417136"/>
              <a:ext cx="2232426" cy="331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/>
                </a:rPr>
                <a:t>Optimized </a:t>
              </a:r>
              <a:r>
                <a:rPr lang="en-US" dirty="0" smtClean="0">
                  <a:cs typeface="Times New Roman"/>
                </a:rPr>
                <a:t>coordinates</a:t>
              </a:r>
              <a:endParaRPr lang="en-US" dirty="0">
                <a:cs typeface="Times New Roman"/>
              </a:endParaRPr>
            </a:p>
          </p:txBody>
        </p:sp>
        <p:graphicFrame>
          <p:nvGraphicFramePr>
            <p:cNvPr id="18" name="グラフ 1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9142122"/>
                </p:ext>
              </p:extLst>
            </p:nvPr>
          </p:nvGraphicFramePr>
          <p:xfrm>
            <a:off x="4901877" y="3716228"/>
            <a:ext cx="3888165" cy="21706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テキスト ボックス 18"/>
            <p:cNvSpPr txBox="1"/>
            <p:nvPr/>
          </p:nvSpPr>
          <p:spPr>
            <a:xfrm>
              <a:off x="5996752" y="5769196"/>
              <a:ext cx="1325361" cy="303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mode number</a:t>
              </a:r>
              <a:endParaRPr kumimoji="1" lang="ja-JP" altLang="en-US" sz="16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rot="16200000">
              <a:off x="4414110" y="4564582"/>
              <a:ext cx="676406" cy="326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weight</a:t>
              </a:r>
              <a:endParaRPr kumimoji="1" lang="ja-JP" altLang="en-US" sz="1600" dirty="0"/>
            </a:p>
          </p:txBody>
        </p:sp>
        <p:sp>
          <p:nvSpPr>
            <p:cNvPr id="21" name="TextBox 70"/>
            <p:cNvSpPr txBox="1"/>
            <p:nvPr/>
          </p:nvSpPr>
          <p:spPr>
            <a:xfrm>
              <a:off x="4618803" y="3417136"/>
              <a:ext cx="2232426" cy="331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/>
                </a:rPr>
                <a:t>Optimized </a:t>
              </a:r>
              <a:r>
                <a:rPr lang="en-US" dirty="0" smtClean="0">
                  <a:cs typeface="Times New Roman"/>
                </a:rPr>
                <a:t>coordinates</a:t>
              </a:r>
              <a:endParaRPr lang="en-US" dirty="0">
                <a:cs typeface="Times New Roman"/>
              </a:endParaRPr>
            </a:p>
          </p:txBody>
        </p:sp>
      </p:grpSp>
      <p:sp>
        <p:nvSpPr>
          <p:cNvPr id="23" name="Rectangle 28"/>
          <p:cNvSpPr/>
          <p:nvPr/>
        </p:nvSpPr>
        <p:spPr>
          <a:xfrm>
            <a:off x="342609" y="6164447"/>
            <a:ext cx="8440047" cy="594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err="1" smtClean="0"/>
              <a:t>Intramolecular</a:t>
            </a:r>
            <a:r>
              <a:rPr lang="en-US" altLang="ja-JP" sz="2400" dirty="0" smtClean="0"/>
              <a:t> vibration is localized to each water molecule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186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Octatetraene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1015" y="2278326"/>
            <a:ext cx="2853951" cy="1956986"/>
            <a:chOff x="2529469" y="626533"/>
            <a:chExt cx="2175578" cy="1491818"/>
          </a:xfrm>
        </p:grpSpPr>
        <p:pic>
          <p:nvPicPr>
            <p:cNvPr id="4" name="Picture 3" descr="Screen shot 2012-04-26 at 1.40.20 AM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9469" y="626533"/>
              <a:ext cx="2175578" cy="1316382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 rot="5400000">
              <a:off x="3934871" y="1329205"/>
              <a:ext cx="477076" cy="583789"/>
            </a:xfrm>
            <a:custGeom>
              <a:avLst/>
              <a:gdLst>
                <a:gd name="connsiteX0" fmla="*/ 0 w 482600"/>
                <a:gd name="connsiteY0" fmla="*/ 342900 h 590550"/>
                <a:gd name="connsiteX1" fmla="*/ 3175 w 482600"/>
                <a:gd name="connsiteY1" fmla="*/ 0 h 590550"/>
                <a:gd name="connsiteX2" fmla="*/ 482600 w 482600"/>
                <a:gd name="connsiteY2" fmla="*/ 0 h 590550"/>
                <a:gd name="connsiteX3" fmla="*/ 482600 w 482600"/>
                <a:gd name="connsiteY3" fmla="*/ 590550 h 590550"/>
                <a:gd name="connsiteX4" fmla="*/ 244475 w 482600"/>
                <a:gd name="connsiteY4" fmla="*/ 590550 h 590550"/>
                <a:gd name="connsiteX5" fmla="*/ 0 w 482600"/>
                <a:gd name="connsiteY5" fmla="*/ 3429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600" h="590550">
                  <a:moveTo>
                    <a:pt x="0" y="342900"/>
                  </a:moveTo>
                  <a:cubicBezTo>
                    <a:pt x="1058" y="228600"/>
                    <a:pt x="2117" y="114300"/>
                    <a:pt x="3175" y="0"/>
                  </a:cubicBezTo>
                  <a:lnTo>
                    <a:pt x="482600" y="0"/>
                  </a:lnTo>
                  <a:lnTo>
                    <a:pt x="482600" y="590550"/>
                  </a:lnTo>
                  <a:lnTo>
                    <a:pt x="244475" y="590550"/>
                  </a:lnTo>
                  <a:lnTo>
                    <a:pt x="0" y="342900"/>
                  </a:lnTo>
                  <a:close/>
                </a:path>
              </a:pathLst>
            </a:custGeom>
            <a:noFill/>
            <a:ln>
              <a:solidFill>
                <a:srgbClr val="7F7F7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Freeform 5"/>
            <p:cNvSpPr/>
            <p:nvPr/>
          </p:nvSpPr>
          <p:spPr>
            <a:xfrm rot="5400000">
              <a:off x="3540970" y="1107930"/>
              <a:ext cx="473937" cy="583789"/>
            </a:xfrm>
            <a:custGeom>
              <a:avLst/>
              <a:gdLst>
                <a:gd name="connsiteX0" fmla="*/ 231775 w 479425"/>
                <a:gd name="connsiteY0" fmla="*/ 0 h 590550"/>
                <a:gd name="connsiteX1" fmla="*/ 0 w 479425"/>
                <a:gd name="connsiteY1" fmla="*/ 0 h 590550"/>
                <a:gd name="connsiteX2" fmla="*/ 3175 w 479425"/>
                <a:gd name="connsiteY2" fmla="*/ 349250 h 590550"/>
                <a:gd name="connsiteX3" fmla="*/ 247650 w 479425"/>
                <a:gd name="connsiteY3" fmla="*/ 590550 h 590550"/>
                <a:gd name="connsiteX4" fmla="*/ 479425 w 479425"/>
                <a:gd name="connsiteY4" fmla="*/ 590550 h 590550"/>
                <a:gd name="connsiteX5" fmla="*/ 476250 w 479425"/>
                <a:gd name="connsiteY5" fmla="*/ 241300 h 590550"/>
                <a:gd name="connsiteX6" fmla="*/ 231775 w 479425"/>
                <a:gd name="connsiteY6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425" h="590550">
                  <a:moveTo>
                    <a:pt x="231775" y="0"/>
                  </a:moveTo>
                  <a:lnTo>
                    <a:pt x="0" y="0"/>
                  </a:lnTo>
                  <a:cubicBezTo>
                    <a:pt x="1058" y="116417"/>
                    <a:pt x="2117" y="232833"/>
                    <a:pt x="3175" y="349250"/>
                  </a:cubicBezTo>
                  <a:lnTo>
                    <a:pt x="247650" y="590550"/>
                  </a:lnTo>
                  <a:lnTo>
                    <a:pt x="479425" y="590550"/>
                  </a:lnTo>
                  <a:cubicBezTo>
                    <a:pt x="478367" y="474133"/>
                    <a:pt x="477308" y="357717"/>
                    <a:pt x="476250" y="241300"/>
                  </a:cubicBezTo>
                  <a:lnTo>
                    <a:pt x="231775" y="0"/>
                  </a:lnTo>
                  <a:close/>
                </a:path>
              </a:pathLst>
            </a:custGeom>
            <a:noFill/>
            <a:ln>
              <a:solidFill>
                <a:srgbClr val="7F7F7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 6"/>
            <p:cNvSpPr/>
            <p:nvPr/>
          </p:nvSpPr>
          <p:spPr>
            <a:xfrm rot="5400000">
              <a:off x="3142361" y="881947"/>
              <a:ext cx="473937" cy="583789"/>
            </a:xfrm>
            <a:custGeom>
              <a:avLst/>
              <a:gdLst>
                <a:gd name="connsiteX0" fmla="*/ 231775 w 479425"/>
                <a:gd name="connsiteY0" fmla="*/ 0 h 590550"/>
                <a:gd name="connsiteX1" fmla="*/ 0 w 479425"/>
                <a:gd name="connsiteY1" fmla="*/ 0 h 590550"/>
                <a:gd name="connsiteX2" fmla="*/ 3175 w 479425"/>
                <a:gd name="connsiteY2" fmla="*/ 349250 h 590550"/>
                <a:gd name="connsiteX3" fmla="*/ 247650 w 479425"/>
                <a:gd name="connsiteY3" fmla="*/ 590550 h 590550"/>
                <a:gd name="connsiteX4" fmla="*/ 479425 w 479425"/>
                <a:gd name="connsiteY4" fmla="*/ 590550 h 590550"/>
                <a:gd name="connsiteX5" fmla="*/ 476250 w 479425"/>
                <a:gd name="connsiteY5" fmla="*/ 241300 h 590550"/>
                <a:gd name="connsiteX6" fmla="*/ 231775 w 479425"/>
                <a:gd name="connsiteY6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425" h="590550">
                  <a:moveTo>
                    <a:pt x="231775" y="0"/>
                  </a:moveTo>
                  <a:lnTo>
                    <a:pt x="0" y="0"/>
                  </a:lnTo>
                  <a:cubicBezTo>
                    <a:pt x="1058" y="116417"/>
                    <a:pt x="2117" y="232833"/>
                    <a:pt x="3175" y="349250"/>
                  </a:cubicBezTo>
                  <a:lnTo>
                    <a:pt x="247650" y="590550"/>
                  </a:lnTo>
                  <a:lnTo>
                    <a:pt x="479425" y="590550"/>
                  </a:lnTo>
                  <a:cubicBezTo>
                    <a:pt x="478367" y="474133"/>
                    <a:pt x="477308" y="357717"/>
                    <a:pt x="476250" y="241300"/>
                  </a:cubicBezTo>
                  <a:lnTo>
                    <a:pt x="231775" y="0"/>
                  </a:lnTo>
                  <a:close/>
                </a:path>
              </a:pathLst>
            </a:custGeom>
            <a:noFill/>
            <a:ln>
              <a:solidFill>
                <a:srgbClr val="7F7F7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 7"/>
            <p:cNvSpPr/>
            <p:nvPr/>
          </p:nvSpPr>
          <p:spPr>
            <a:xfrm rot="16200000">
              <a:off x="2739045" y="657533"/>
              <a:ext cx="477076" cy="583789"/>
            </a:xfrm>
            <a:custGeom>
              <a:avLst/>
              <a:gdLst>
                <a:gd name="connsiteX0" fmla="*/ 0 w 482600"/>
                <a:gd name="connsiteY0" fmla="*/ 342900 h 590550"/>
                <a:gd name="connsiteX1" fmla="*/ 3175 w 482600"/>
                <a:gd name="connsiteY1" fmla="*/ 0 h 590550"/>
                <a:gd name="connsiteX2" fmla="*/ 482600 w 482600"/>
                <a:gd name="connsiteY2" fmla="*/ 0 h 590550"/>
                <a:gd name="connsiteX3" fmla="*/ 482600 w 482600"/>
                <a:gd name="connsiteY3" fmla="*/ 590550 h 590550"/>
                <a:gd name="connsiteX4" fmla="*/ 244475 w 482600"/>
                <a:gd name="connsiteY4" fmla="*/ 590550 h 590550"/>
                <a:gd name="connsiteX5" fmla="*/ 0 w 482600"/>
                <a:gd name="connsiteY5" fmla="*/ 3429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600" h="590550">
                  <a:moveTo>
                    <a:pt x="0" y="342900"/>
                  </a:moveTo>
                  <a:cubicBezTo>
                    <a:pt x="1058" y="228600"/>
                    <a:pt x="2117" y="114300"/>
                    <a:pt x="3175" y="0"/>
                  </a:cubicBezTo>
                  <a:lnTo>
                    <a:pt x="482600" y="0"/>
                  </a:lnTo>
                  <a:lnTo>
                    <a:pt x="482600" y="590550"/>
                  </a:lnTo>
                  <a:lnTo>
                    <a:pt x="244475" y="590550"/>
                  </a:lnTo>
                  <a:lnTo>
                    <a:pt x="0" y="342900"/>
                  </a:lnTo>
                  <a:close/>
                </a:path>
              </a:pathLst>
            </a:custGeom>
            <a:noFill/>
            <a:ln>
              <a:solidFill>
                <a:srgbClr val="7F7F7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803" y="1883731"/>
              <a:ext cx="285318" cy="23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/>
                  <a:cs typeface="Times New Roman"/>
                </a:rPr>
                <a:t>F1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89776" y="1648785"/>
              <a:ext cx="285318" cy="23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/>
                  <a:cs typeface="Times New Roman"/>
                </a:rPr>
                <a:t>F2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88381" y="1428220"/>
              <a:ext cx="285318" cy="23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/>
                  <a:cs typeface="Times New Roman"/>
                </a:rPr>
                <a:t>F3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8616" y="1183724"/>
              <a:ext cx="285318" cy="23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/>
                  <a:cs typeface="Times New Roman"/>
                </a:rPr>
                <a:t>F4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14094" y="756830"/>
            <a:ext cx="4593784" cy="5154326"/>
            <a:chOff x="1774039" y="2568751"/>
            <a:chExt cx="4334659" cy="4863580"/>
          </a:xfrm>
        </p:grpSpPr>
        <p:sp>
          <p:nvSpPr>
            <p:cNvPr id="16" name="TextBox 15"/>
            <p:cNvSpPr txBox="1"/>
            <p:nvPr/>
          </p:nvSpPr>
          <p:spPr>
            <a:xfrm>
              <a:off x="3441961" y="4731841"/>
              <a:ext cx="1200331" cy="308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/>
                  <a:cs typeface="Times New Roman"/>
                </a:rPr>
                <a:t>mode </a:t>
              </a:r>
              <a:r>
                <a:rPr lang="en-US" sz="1600" dirty="0">
                  <a:latin typeface="Times New Roman"/>
                  <a:cs typeface="Times New Roman"/>
                </a:rPr>
                <a:t>number</a:t>
              </a:r>
            </a:p>
          </p:txBody>
        </p:sp>
        <p:graphicFrame>
          <p:nvGraphicFramePr>
            <p:cNvPr id="17" name="Chart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892521"/>
                </p:ext>
              </p:extLst>
            </p:nvPr>
          </p:nvGraphicFramePr>
          <p:xfrm>
            <a:off x="1963875" y="2568751"/>
            <a:ext cx="4144823" cy="22344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8" name="Chart 1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97155415"/>
                </p:ext>
              </p:extLst>
            </p:nvPr>
          </p:nvGraphicFramePr>
          <p:xfrm>
            <a:off x="1986607" y="4922316"/>
            <a:ext cx="4122091" cy="2257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442132" y="7124140"/>
              <a:ext cx="1200331" cy="308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/>
                  <a:cs typeface="Times New Roman"/>
                </a:rPr>
                <a:t>mode number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1586598" y="5879104"/>
              <a:ext cx="688139" cy="308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imes New Roman"/>
                  <a:cs typeface="Times New Roman"/>
                </a:rPr>
                <a:t>weight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584065" y="3492121"/>
              <a:ext cx="688139" cy="308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imes New Roman"/>
                  <a:cs typeface="Times New Roman"/>
                </a:rPr>
                <a:t>weight</a:t>
              </a:r>
            </a:p>
          </p:txBody>
        </p:sp>
      </p:grpSp>
      <p:sp>
        <p:nvSpPr>
          <p:cNvPr id="22" name="Rectangle 28"/>
          <p:cNvSpPr/>
          <p:nvPr/>
        </p:nvSpPr>
        <p:spPr>
          <a:xfrm>
            <a:off x="342609" y="5990529"/>
            <a:ext cx="8440047" cy="7936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C-H and C=C stretch are localized, </a:t>
            </a:r>
          </a:p>
          <a:p>
            <a:pPr algn="ctr"/>
            <a:r>
              <a:rPr lang="en-US" altLang="ja-JP" sz="2400" dirty="0" smtClean="0"/>
              <a:t>yet the </a:t>
            </a:r>
            <a:r>
              <a:rPr lang="en-US" altLang="ja-JP" sz="2400" dirty="0" err="1" smtClean="0"/>
              <a:t>scheletal</a:t>
            </a:r>
            <a:r>
              <a:rPr lang="en-US" altLang="ja-JP" sz="2400" dirty="0" smtClean="0"/>
              <a:t> vibration remain delocalized.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5271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267" y="221214"/>
            <a:ext cx="8805333" cy="66602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On the concept of vibrational modes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57178" y="1992173"/>
            <a:ext cx="484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The representative molecular motion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57178" y="2829574"/>
            <a:ext cx="519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The assignment of the vibrational bands</a:t>
            </a:r>
            <a:endParaRPr kumimoji="1" lang="ja-JP" altLang="en-US" sz="2400" dirty="0"/>
          </a:p>
        </p:txBody>
      </p:sp>
      <p:sp>
        <p:nvSpPr>
          <p:cNvPr id="29" name="円/楕円 28"/>
          <p:cNvSpPr/>
          <p:nvPr/>
        </p:nvSpPr>
        <p:spPr>
          <a:xfrm>
            <a:off x="1913422" y="2120431"/>
            <a:ext cx="166780" cy="16678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2717" y="1164542"/>
            <a:ext cx="803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The term, “vibrational modes”, is used </a:t>
            </a:r>
            <a:r>
              <a:rPr lang="en-US" altLang="ja-JP" sz="2400" dirty="0" smtClean="0"/>
              <a:t>without </a:t>
            </a:r>
            <a:r>
              <a:rPr lang="en-US" altLang="ja-JP" sz="2400" dirty="0" err="1" smtClean="0"/>
              <a:t>discreminating</a:t>
            </a:r>
            <a:r>
              <a:rPr kumimoji="1" lang="en-US" altLang="ja-JP" sz="2400" dirty="0" smtClean="0"/>
              <a:t>: </a:t>
            </a:r>
            <a:endParaRPr kumimoji="1" lang="ja-JP" altLang="en-US" sz="24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47309" y="3992070"/>
            <a:ext cx="83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In the harmonic potential, normal </a:t>
            </a:r>
            <a:r>
              <a:rPr lang="en-US" altLang="ja-JP" sz="2400" dirty="0"/>
              <a:t>coordinates </a:t>
            </a:r>
            <a:r>
              <a:rPr lang="en-US" altLang="ja-JP" sz="2400" dirty="0" smtClean="0"/>
              <a:t>satisfy these two.</a:t>
            </a:r>
            <a:endParaRPr kumimoji="1" lang="ja-JP" altLang="en-US" sz="24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04996" y="4627895"/>
            <a:ext cx="8585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/>
              <a:t>oc</a:t>
            </a:r>
            <a:r>
              <a:rPr kumimoji="1" lang="en-US" altLang="ja-JP" sz="2400" dirty="0" smtClean="0"/>
              <a:t>-VSCF </a:t>
            </a:r>
            <a:r>
              <a:rPr lang="en-US" altLang="ja-JP" sz="2400" dirty="0"/>
              <a:t>enhance the </a:t>
            </a:r>
            <a:r>
              <a:rPr lang="en-US" altLang="ja-JP" sz="2400" dirty="0" err="1"/>
              <a:t>separability</a:t>
            </a:r>
            <a:r>
              <a:rPr lang="en-US" altLang="ja-JP" sz="2400" dirty="0"/>
              <a:t> of the </a:t>
            </a:r>
            <a:r>
              <a:rPr lang="en-US" altLang="ja-JP" sz="2400" dirty="0" smtClean="0"/>
              <a:t>system, but does not necessarily characterize the </a:t>
            </a:r>
            <a:r>
              <a:rPr lang="en-US" altLang="ja-JP" sz="2400" dirty="0" err="1" smtClean="0"/>
              <a:t>eigenstates</a:t>
            </a:r>
            <a:r>
              <a:rPr lang="en-US" altLang="ja-JP" sz="2400" dirty="0" smtClean="0"/>
              <a:t>.</a:t>
            </a:r>
            <a:endParaRPr kumimoji="1" lang="ja-JP" altLang="en-US" sz="24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33730" y="3229684"/>
            <a:ext cx="390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= character of the </a:t>
            </a:r>
            <a:r>
              <a:rPr kumimoji="1" lang="en-US" altLang="ja-JP" sz="2400" dirty="0" err="1" smtClean="0"/>
              <a:t>eigenstates</a:t>
            </a:r>
            <a:endParaRPr kumimoji="1" lang="ja-JP" altLang="en-US" sz="2400" dirty="0"/>
          </a:p>
        </p:txBody>
      </p:sp>
      <p:sp>
        <p:nvSpPr>
          <p:cNvPr id="36" name="円/楕円 35"/>
          <p:cNvSpPr/>
          <p:nvPr/>
        </p:nvSpPr>
        <p:spPr>
          <a:xfrm>
            <a:off x="1913422" y="2983509"/>
            <a:ext cx="166780" cy="16678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533730" y="2392283"/>
            <a:ext cx="362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= </a:t>
            </a:r>
            <a:r>
              <a:rPr kumimoji="1" lang="en-US" altLang="ja-JP" sz="2400" dirty="0" err="1" smtClean="0"/>
              <a:t>separability</a:t>
            </a:r>
            <a:r>
              <a:rPr kumimoji="1" lang="en-US" altLang="ja-JP" sz="2400" dirty="0" smtClean="0"/>
              <a:t> of the system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1420329" y="1888909"/>
            <a:ext cx="6391280" cy="199833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28"/>
          <p:cNvSpPr/>
          <p:nvPr/>
        </p:nvSpPr>
        <p:spPr>
          <a:xfrm>
            <a:off x="426656" y="5792937"/>
            <a:ext cx="8440047" cy="9033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Therefore, the correlation levels of calculations is necessary 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for </a:t>
            </a:r>
            <a:r>
              <a:rPr lang="en-US" altLang="ja-JP" sz="2400" dirty="0" err="1"/>
              <a:t>quantinative</a:t>
            </a:r>
            <a:r>
              <a:rPr lang="en-US" altLang="ja-JP" sz="2400" dirty="0"/>
              <a:t> purposes.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73008" y="3131766"/>
            <a:ext cx="8411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/>
              <a:t>Vibrational correlation theories</a:t>
            </a:r>
          </a:p>
          <a:p>
            <a:pPr algn="ctr"/>
            <a:r>
              <a:rPr lang="en-US" altLang="ja-JP" sz="4000" dirty="0" smtClean="0"/>
              <a:t>with optimized coordinates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7898" y="681679"/>
            <a:ext cx="8569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>
                <a:solidFill>
                  <a:schemeClr val="bg1">
                    <a:lumMod val="65000"/>
                  </a:schemeClr>
                </a:solidFill>
              </a:rPr>
              <a:t>Optimized Coordinate</a:t>
            </a:r>
          </a:p>
          <a:p>
            <a:pPr algn="ctr"/>
            <a:r>
              <a:rPr lang="en-US" altLang="ja-JP" sz="4000" dirty="0" smtClean="0">
                <a:solidFill>
                  <a:schemeClr val="bg1">
                    <a:lumMod val="65000"/>
                  </a:schemeClr>
                </a:solidFill>
              </a:rPr>
              <a:t>Vibrational Self-consistent Field Method</a:t>
            </a:r>
          </a:p>
          <a:p>
            <a:pPr algn="ctr"/>
            <a:r>
              <a:rPr kumimoji="1" lang="en-US" altLang="ja-JP" sz="4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en-US" altLang="ja-JP" sz="4000" dirty="0" err="1" smtClean="0">
                <a:solidFill>
                  <a:schemeClr val="bg1">
                    <a:lumMod val="65000"/>
                  </a:schemeClr>
                </a:solidFill>
              </a:rPr>
              <a:t>oc</a:t>
            </a:r>
            <a:r>
              <a:rPr kumimoji="1" lang="en-US" altLang="ja-JP" sz="4000" dirty="0" smtClean="0">
                <a:solidFill>
                  <a:schemeClr val="bg1">
                    <a:lumMod val="65000"/>
                  </a:schemeClr>
                </a:solidFill>
              </a:rPr>
              <a:t>-VSCF)</a:t>
            </a:r>
            <a:endParaRPr kumimoji="1" lang="ja-JP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008" y="5230274"/>
            <a:ext cx="8411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/>
              <a:t>Summary and Outlook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020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Quantum Many-Body Theories</a:t>
            </a:r>
            <a:endParaRPr kumimoji="1" lang="ja-JP" altLang="en-US" dirty="0"/>
          </a:p>
        </p:txBody>
      </p:sp>
      <p:sp>
        <p:nvSpPr>
          <p:cNvPr id="20" name="円/楕円 19"/>
          <p:cNvSpPr/>
          <p:nvPr/>
        </p:nvSpPr>
        <p:spPr>
          <a:xfrm>
            <a:off x="2696684" y="1203178"/>
            <a:ext cx="3836796" cy="38405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2975821" y="1466249"/>
            <a:ext cx="3272640" cy="3275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945119" y="2398462"/>
            <a:ext cx="1278723" cy="1279970"/>
            <a:chOff x="2976377" y="4130515"/>
            <a:chExt cx="2300880" cy="2303123"/>
          </a:xfrm>
        </p:grpSpPr>
        <p:sp>
          <p:nvSpPr>
            <p:cNvPr id="17" name="テキスト ボックス 16"/>
            <p:cNvSpPr txBox="1"/>
            <p:nvPr/>
          </p:nvSpPr>
          <p:spPr>
            <a:xfrm>
              <a:off x="3040530" y="4594237"/>
              <a:ext cx="2236727" cy="1277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/>
                <a:t>0th order</a:t>
              </a:r>
              <a:endParaRPr kumimoji="1" lang="en-US" altLang="ja-JP" sz="2000" dirty="0" smtClean="0"/>
            </a:p>
            <a:p>
              <a:pPr algn="ctr"/>
              <a:r>
                <a:rPr lang="en-US" altLang="ja-JP" sz="2800" dirty="0" smtClean="0"/>
                <a:t>(SCF)</a:t>
              </a:r>
              <a:endParaRPr kumimoji="1" lang="ja-JP" altLang="en-US" sz="2800" dirty="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2976377" y="4130515"/>
              <a:ext cx="2300880" cy="2303123"/>
            </a:xfrm>
            <a:prstGeom prst="ellipse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1731942" y="1241845"/>
            <a:ext cx="1831935" cy="1833721"/>
            <a:chOff x="1159202" y="1167885"/>
            <a:chExt cx="2143919" cy="2146009"/>
          </a:xfrm>
        </p:grpSpPr>
        <p:sp>
          <p:nvSpPr>
            <p:cNvPr id="11" name="円/楕円 10"/>
            <p:cNvSpPr/>
            <p:nvPr/>
          </p:nvSpPr>
          <p:spPr>
            <a:xfrm>
              <a:off x="1159202" y="1167885"/>
              <a:ext cx="2143919" cy="2146009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525437" y="1661885"/>
              <a:ext cx="1411448" cy="111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Perturbation </a:t>
              </a:r>
            </a:p>
            <a:p>
              <a:pPr algn="ctr"/>
              <a:r>
                <a:rPr kumimoji="1" lang="en-US" altLang="ja-JP" sz="2000" dirty="0" smtClean="0"/>
                <a:t>Theory</a:t>
              </a:r>
            </a:p>
            <a:p>
              <a:pPr algn="ctr"/>
              <a:r>
                <a:rPr lang="en-US" altLang="ja-JP" sz="3200" dirty="0" smtClean="0"/>
                <a:t>(PT)</a:t>
              </a:r>
              <a:endParaRPr kumimoji="1" lang="ja-JP" altLang="en-US" sz="3200" dirty="0"/>
            </a:p>
          </p:txBody>
        </p:sp>
      </p:grpSp>
      <p:grpSp>
        <p:nvGrpSpPr>
          <p:cNvPr id="32" name="図形グループ 31"/>
          <p:cNvGrpSpPr/>
          <p:nvPr/>
        </p:nvGrpSpPr>
        <p:grpSpPr>
          <a:xfrm>
            <a:off x="5588247" y="1194804"/>
            <a:ext cx="1946079" cy="1947976"/>
            <a:chOff x="5417012" y="1082806"/>
            <a:chExt cx="2277502" cy="2279722"/>
          </a:xfrm>
        </p:grpSpPr>
        <p:sp>
          <p:nvSpPr>
            <p:cNvPr id="23" name="円/楕円 22"/>
            <p:cNvSpPr/>
            <p:nvPr/>
          </p:nvSpPr>
          <p:spPr>
            <a:xfrm>
              <a:off x="5417012" y="1082806"/>
              <a:ext cx="2277502" cy="2279722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675824" y="1674948"/>
              <a:ext cx="1713561" cy="111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Coupled Cluster</a:t>
              </a:r>
            </a:p>
            <a:p>
              <a:pPr algn="ctr"/>
              <a:r>
                <a:rPr kumimoji="1" lang="en-US" altLang="ja-JP" sz="2000" dirty="0" smtClean="0"/>
                <a:t>Theory</a:t>
              </a:r>
            </a:p>
            <a:p>
              <a:pPr algn="ctr"/>
              <a:r>
                <a:rPr lang="en-US" altLang="ja-JP" sz="3200" dirty="0" smtClean="0"/>
                <a:t>(CC)</a:t>
              </a:r>
              <a:endParaRPr kumimoji="1" lang="ja-JP" altLang="en-US" sz="3200" dirty="0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3692167" y="4244492"/>
            <a:ext cx="1782786" cy="1784525"/>
            <a:chOff x="3303121" y="4944727"/>
            <a:chExt cx="2143919" cy="2146009"/>
          </a:xfrm>
        </p:grpSpPr>
        <p:sp>
          <p:nvSpPr>
            <p:cNvPr id="26" name="円/楕円 25"/>
            <p:cNvSpPr/>
            <p:nvPr/>
          </p:nvSpPr>
          <p:spPr>
            <a:xfrm>
              <a:off x="3303121" y="4944727"/>
              <a:ext cx="2143919" cy="2146009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3626009" y="5405980"/>
              <a:ext cx="1498149" cy="111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Configuration</a:t>
              </a:r>
            </a:p>
            <a:p>
              <a:pPr algn="ctr"/>
              <a:r>
                <a:rPr lang="en-US" altLang="ja-JP" sz="2000" dirty="0" smtClean="0"/>
                <a:t>Interaction</a:t>
              </a:r>
              <a:endParaRPr kumimoji="1" lang="en-US" altLang="ja-JP" sz="2000" dirty="0" smtClean="0"/>
            </a:p>
            <a:p>
              <a:pPr algn="ctr"/>
              <a:r>
                <a:rPr lang="en-US" altLang="ja-JP" sz="3200" dirty="0" smtClean="0"/>
                <a:t>(CI)</a:t>
              </a:r>
              <a:endParaRPr kumimoji="1" lang="ja-JP" altLang="en-US" sz="3200" dirty="0"/>
            </a:p>
          </p:txBody>
        </p:sp>
      </p:grpSp>
      <p:sp>
        <p:nvSpPr>
          <p:cNvPr id="29" name="左矢印 28"/>
          <p:cNvSpPr/>
          <p:nvPr/>
        </p:nvSpPr>
        <p:spPr>
          <a:xfrm rot="9336827">
            <a:off x="5190956" y="2289418"/>
            <a:ext cx="487466" cy="756308"/>
          </a:xfrm>
          <a:prstGeom prst="leftArrow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左矢印 29"/>
          <p:cNvSpPr/>
          <p:nvPr/>
        </p:nvSpPr>
        <p:spPr>
          <a:xfrm rot="16200000">
            <a:off x="4352182" y="3571293"/>
            <a:ext cx="487466" cy="756308"/>
          </a:xfrm>
          <a:prstGeom prst="leftArrow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062809" y="3994627"/>
            <a:ext cx="913012" cy="474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8064A2"/>
                </a:solidFill>
              </a:rPr>
              <a:t>QDPT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230830" y="3906936"/>
            <a:ext cx="927309" cy="474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8064A2"/>
                </a:solidFill>
              </a:rPr>
              <a:t>LR-CC</a:t>
            </a:r>
            <a:endParaRPr kumimoji="1" lang="ja-JP" altLang="en-US" sz="2800" dirty="0">
              <a:solidFill>
                <a:srgbClr val="8064A2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832146" y="690619"/>
            <a:ext cx="2008353" cy="474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chemeClr val="accent4"/>
                </a:solidFill>
              </a:rPr>
              <a:t>CC[n]-PT[n+1]</a:t>
            </a:r>
            <a:endParaRPr kumimoji="1" lang="ja-JP" altLang="en-US" sz="2800" dirty="0">
              <a:solidFill>
                <a:schemeClr val="accent4"/>
              </a:solidFill>
            </a:endParaRPr>
          </a:p>
        </p:txBody>
      </p:sp>
      <p:sp>
        <p:nvSpPr>
          <p:cNvPr id="45" name="Rectangle 2"/>
          <p:cNvSpPr/>
          <p:nvPr/>
        </p:nvSpPr>
        <p:spPr>
          <a:xfrm>
            <a:off x="446398" y="6159500"/>
            <a:ext cx="8240409" cy="6189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ja-JP" sz="2400" dirty="0" smtClean="0">
                <a:solidFill>
                  <a:schemeClr val="tx1"/>
                </a:solidFill>
              </a:rPr>
              <a:t>Many-body expansion starting from the </a:t>
            </a:r>
            <a:r>
              <a:rPr lang="en-US" altLang="ja-JP" sz="2400" dirty="0" err="1" smtClean="0">
                <a:solidFill>
                  <a:schemeClr val="tx1"/>
                </a:solidFill>
              </a:rPr>
              <a:t>oc</a:t>
            </a:r>
            <a:r>
              <a:rPr lang="en-US" altLang="ja-JP" sz="2400" dirty="0" smtClean="0">
                <a:solidFill>
                  <a:schemeClr val="tx1"/>
                </a:solidFill>
              </a:rPr>
              <a:t>-VSCF solution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6" name="左矢印 45"/>
          <p:cNvSpPr/>
          <p:nvPr/>
        </p:nvSpPr>
        <p:spPr>
          <a:xfrm rot="12263173" flipH="1">
            <a:off x="3497840" y="2289418"/>
            <a:ext cx="487466" cy="756308"/>
          </a:xfrm>
          <a:prstGeom prst="leftArrow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604053"/>
              </p:ext>
            </p:extLst>
          </p:nvPr>
        </p:nvGraphicFramePr>
        <p:xfrm>
          <a:off x="1820405" y="1382645"/>
          <a:ext cx="5896134" cy="41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5" name="図形グループ 14"/>
          <p:cNvGrpSpPr/>
          <p:nvPr/>
        </p:nvGrpSpPr>
        <p:grpSpPr>
          <a:xfrm>
            <a:off x="5037413" y="1878219"/>
            <a:ext cx="2243721" cy="1757406"/>
            <a:chOff x="5037413" y="1926694"/>
            <a:chExt cx="2243721" cy="1757406"/>
          </a:xfrm>
        </p:grpSpPr>
        <p:pic>
          <p:nvPicPr>
            <p:cNvPr id="25" name="Picture 5" descr="h2o_2-mp2dz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7413" y="1926694"/>
              <a:ext cx="2243721" cy="1757406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 flipH="1" flipV="1">
              <a:off x="5880982" y="2597152"/>
              <a:ext cx="405815" cy="8454"/>
            </a:xfrm>
            <a:prstGeom prst="line">
              <a:avLst/>
            </a:prstGeom>
            <a:ln w="38100">
              <a:solidFill>
                <a:srgbClr val="3366F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" y="140524"/>
            <a:ext cx="8811758" cy="86714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FF6600"/>
                </a:solidFill>
              </a:rPr>
              <a:t>oc</a:t>
            </a:r>
            <a:r>
              <a:rPr lang="en-US" sz="4000" dirty="0"/>
              <a:t>-</a:t>
            </a:r>
            <a:r>
              <a:rPr lang="en-US" sz="4000" dirty="0" smtClean="0"/>
              <a:t>VCI applied to water dimer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780487" y="5436926"/>
            <a:ext cx="4244864" cy="400111"/>
            <a:chOff x="2597573" y="5655735"/>
            <a:chExt cx="4244864" cy="400111"/>
          </a:xfrm>
        </p:grpSpPr>
        <p:sp>
          <p:nvSpPr>
            <p:cNvPr id="8" name="TextBox 7"/>
            <p:cNvSpPr txBox="1"/>
            <p:nvPr/>
          </p:nvSpPr>
          <p:spPr>
            <a:xfrm>
              <a:off x="2597573" y="5655735"/>
              <a:ext cx="702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VSCF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97025" y="5655735"/>
              <a:ext cx="818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VCI[1]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6527" y="5655736"/>
              <a:ext cx="818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VCI[2]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37760" y="5655735"/>
              <a:ext cx="818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VCI[3]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23583" y="5655735"/>
              <a:ext cx="818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VCI[4]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-285215" y="3058842"/>
            <a:ext cx="2889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Error of the fundamentals</a:t>
            </a:r>
          </a:p>
          <a:p>
            <a:pPr algn="ctr"/>
            <a:r>
              <a:rPr lang="en-US" sz="2000" dirty="0"/>
              <a:t>(cm</a:t>
            </a:r>
            <a:r>
              <a:rPr lang="en-US" sz="2000" baseline="30000" dirty="0"/>
              <a:t>-1</a:t>
            </a:r>
            <a:r>
              <a:rPr lang="en-US" sz="2000" dirty="0"/>
              <a:t>)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35484" y="1951917"/>
            <a:ext cx="987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1"/>
                </a:solidFill>
              </a:rPr>
              <a:t>nc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-VCI</a:t>
            </a:r>
            <a:endParaRPr kumimoji="1" lang="ja-JP" alt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09021" y="3856357"/>
            <a:ext cx="987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2"/>
                </a:solidFill>
              </a:rPr>
              <a:t>oc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-VCI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446398" y="5994400"/>
            <a:ext cx="8240409" cy="7198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ja-JP" sz="2400" dirty="0" err="1">
                <a:solidFill>
                  <a:schemeClr val="tx1"/>
                </a:solidFill>
              </a:rPr>
              <a:t>o</a:t>
            </a:r>
            <a:r>
              <a:rPr lang="en-US" altLang="ja-JP" sz="2400" dirty="0" err="1" smtClean="0">
                <a:solidFill>
                  <a:schemeClr val="tx1"/>
                </a:solidFill>
              </a:rPr>
              <a:t>c</a:t>
            </a:r>
            <a:r>
              <a:rPr lang="en-US" altLang="ja-JP" sz="2400" dirty="0" smtClean="0">
                <a:solidFill>
                  <a:schemeClr val="tx1"/>
                </a:solidFill>
              </a:rPr>
              <a:t>-VCI is </a:t>
            </a:r>
            <a:r>
              <a:rPr lang="en-US" altLang="ja-JP" sz="2400" dirty="0" smtClean="0">
                <a:solidFill>
                  <a:srgbClr val="FF6600"/>
                </a:solidFill>
              </a:rPr>
              <a:t>30,000 times</a:t>
            </a:r>
            <a:r>
              <a:rPr lang="en-US" altLang="ja-JP" sz="2400" dirty="0" smtClean="0">
                <a:solidFill>
                  <a:schemeClr val="tx1"/>
                </a:solidFill>
              </a:rPr>
              <a:t> faster than </a:t>
            </a:r>
            <a:r>
              <a:rPr lang="en-US" altLang="ja-JP" sz="2400" dirty="0" err="1" smtClean="0">
                <a:solidFill>
                  <a:schemeClr val="tx1"/>
                </a:solidFill>
              </a:rPr>
              <a:t>nc</a:t>
            </a:r>
            <a:r>
              <a:rPr lang="en-US" altLang="ja-JP" sz="2400" dirty="0" smtClean="0">
                <a:solidFill>
                  <a:schemeClr val="tx1"/>
                </a:solidFill>
              </a:rPr>
              <a:t>-VCI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3003542" y="1032703"/>
            <a:ext cx="315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Yagi, </a:t>
            </a:r>
            <a:r>
              <a:rPr lang="en-US" dirty="0" err="1" smtClean="0"/>
              <a:t>Keçeli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smtClean="0"/>
              <a:t>Hirata, JCP (</a:t>
            </a:r>
            <a:r>
              <a:rPr lang="en-US" dirty="0"/>
              <a:t>2012)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71929" y="3248213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water dimer</a:t>
            </a:r>
            <a:endParaRPr kumimoji="1" lang="ja-JP" altLang="en-US" dirty="0"/>
          </a:p>
        </p:txBody>
      </p:sp>
      <p:cxnSp>
        <p:nvCxnSpPr>
          <p:cNvPr id="19" name="Straight Connector 4"/>
          <p:cNvCxnSpPr/>
          <p:nvPr/>
        </p:nvCxnSpPr>
        <p:spPr>
          <a:xfrm>
            <a:off x="2242465" y="4571502"/>
            <a:ext cx="5181584" cy="0"/>
          </a:xfrm>
          <a:prstGeom prst="line">
            <a:avLst/>
          </a:prstGeom>
          <a:ln w="38100">
            <a:solidFill>
              <a:srgbClr val="FF66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992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53"/>
    </mc:Choice>
    <mc:Fallback xmlns="">
      <p:transition xmlns:p14="http://schemas.microsoft.com/office/powerpoint/2010/main" spd="slow" advTm="6705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Force constants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20" y="850654"/>
            <a:ext cx="7876772" cy="601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3" y="1490241"/>
            <a:ext cx="7813505" cy="2499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4000254"/>
            <a:ext cx="13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units in cm</a:t>
            </a:r>
            <a:r>
              <a:rPr lang="en-US" baseline="30000">
                <a:latin typeface="Times New Roman"/>
                <a:cs typeface="Times New Roman"/>
              </a:rPr>
              <a:t>-1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4733" y="4183389"/>
            <a:ext cx="3563357" cy="1264640"/>
            <a:chOff x="734734" y="5055528"/>
            <a:chExt cx="3085018" cy="1094877"/>
          </a:xfrm>
        </p:grpSpPr>
        <p:grpSp>
          <p:nvGrpSpPr>
            <p:cNvPr id="16" name="Group 15"/>
            <p:cNvGrpSpPr/>
            <p:nvPr/>
          </p:nvGrpSpPr>
          <p:grpSpPr>
            <a:xfrm>
              <a:off x="734734" y="5075079"/>
              <a:ext cx="1364835" cy="1075326"/>
              <a:chOff x="1039536" y="3838946"/>
              <a:chExt cx="1364835" cy="1075326"/>
            </a:xfrm>
          </p:grpSpPr>
          <p:pic>
            <p:nvPicPr>
              <p:cNvPr id="7" name="Picture 6" descr="h2o_2-mp2dz.jp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9536" y="3838946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8" name="Up Arrow 7"/>
              <p:cNvSpPr/>
              <p:nvPr/>
            </p:nvSpPr>
            <p:spPr>
              <a:xfrm rot="2226226" flipH="1" flipV="1">
                <a:off x="1165687" y="4610433"/>
                <a:ext cx="48870" cy="76157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9" name="Up Arrow 8"/>
              <p:cNvSpPr/>
              <p:nvPr/>
            </p:nvSpPr>
            <p:spPr>
              <a:xfrm rot="21095951" flipH="1" flipV="1">
                <a:off x="1440511" y="4723512"/>
                <a:ext cx="67867" cy="76236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0" name="Up Arrow 9"/>
              <p:cNvSpPr/>
              <p:nvPr/>
            </p:nvSpPr>
            <p:spPr>
              <a:xfrm rot="5400000" flipH="1" flipV="1">
                <a:off x="1660403" y="4293663"/>
                <a:ext cx="94907" cy="160158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 rot="11361881" flipH="1" flipV="1">
                <a:off x="2031698" y="4005714"/>
                <a:ext cx="86722" cy="106314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54917" y="5055528"/>
              <a:ext cx="1364835" cy="1075326"/>
              <a:chOff x="1015581" y="5224864"/>
              <a:chExt cx="1364835" cy="1075326"/>
            </a:xfrm>
          </p:grpSpPr>
          <p:pic>
            <p:nvPicPr>
              <p:cNvPr id="12" name="Picture 11" descr="h2o_2-mp2dz.jp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581" y="5224864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13" name="Up Arrow 12"/>
              <p:cNvSpPr/>
              <p:nvPr/>
            </p:nvSpPr>
            <p:spPr>
              <a:xfrm rot="16520718" flipH="1" flipV="1">
                <a:off x="1790702" y="5607522"/>
                <a:ext cx="77487" cy="128213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4" name="Up Arrow 13"/>
              <p:cNvSpPr/>
              <p:nvPr/>
            </p:nvSpPr>
            <p:spPr>
              <a:xfrm rot="11671131" flipH="1" flipV="1">
                <a:off x="2028773" y="5295737"/>
                <a:ext cx="98207" cy="185076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27801" y="5613956"/>
              <a:ext cx="397664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6320118" y="1748121"/>
            <a:ext cx="1494117" cy="20768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764118" y="2121651"/>
            <a:ext cx="1494117" cy="16584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281347" y="5354212"/>
            <a:ext cx="50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72066" y="5354212"/>
            <a:ext cx="48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59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900333" y="4183389"/>
            <a:ext cx="3563357" cy="1264640"/>
            <a:chOff x="4900334" y="5055528"/>
            <a:chExt cx="3085018" cy="1094877"/>
          </a:xfrm>
        </p:grpSpPr>
        <p:grpSp>
          <p:nvGrpSpPr>
            <p:cNvPr id="19" name="Group 18"/>
            <p:cNvGrpSpPr/>
            <p:nvPr/>
          </p:nvGrpSpPr>
          <p:grpSpPr>
            <a:xfrm>
              <a:off x="4900334" y="5075079"/>
              <a:ext cx="1364835" cy="1075326"/>
              <a:chOff x="1039536" y="3838946"/>
              <a:chExt cx="1364835" cy="1075326"/>
            </a:xfrm>
          </p:grpSpPr>
          <p:pic>
            <p:nvPicPr>
              <p:cNvPr id="20" name="Picture 19" descr="h2o_2-mp2dz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9536" y="3838946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23" name="Up Arrow 22"/>
              <p:cNvSpPr/>
              <p:nvPr/>
            </p:nvSpPr>
            <p:spPr>
              <a:xfrm rot="5400000" flipH="1" flipV="1">
                <a:off x="1660403" y="4293663"/>
                <a:ext cx="94907" cy="160158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620517" y="5055528"/>
              <a:ext cx="1364835" cy="1075326"/>
              <a:chOff x="1015581" y="5224864"/>
              <a:chExt cx="1364835" cy="1075326"/>
            </a:xfrm>
          </p:grpSpPr>
          <p:pic>
            <p:nvPicPr>
              <p:cNvPr id="26" name="Picture 25" descr="h2o_2-mp2dz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581" y="5224864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28" name="Up Arrow 27"/>
              <p:cNvSpPr/>
              <p:nvPr/>
            </p:nvSpPr>
            <p:spPr>
              <a:xfrm rot="11671131" flipH="1" flipV="1">
                <a:off x="2028773" y="5295737"/>
                <a:ext cx="98207" cy="185076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193401" y="5613956"/>
              <a:ext cx="397664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Force constants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0" y="850654"/>
            <a:ext cx="7876772" cy="601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33" y="1490241"/>
            <a:ext cx="7813505" cy="2499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4000254"/>
            <a:ext cx="13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units in cm</a:t>
            </a:r>
            <a:r>
              <a:rPr lang="en-US" baseline="30000">
                <a:latin typeface="Times New Roman"/>
                <a:cs typeface="Times New Roman"/>
              </a:rPr>
              <a:t>-1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4733" y="4183389"/>
            <a:ext cx="3563357" cy="1264640"/>
            <a:chOff x="734734" y="5055528"/>
            <a:chExt cx="3085018" cy="1094877"/>
          </a:xfrm>
        </p:grpSpPr>
        <p:grpSp>
          <p:nvGrpSpPr>
            <p:cNvPr id="16" name="Group 15"/>
            <p:cNvGrpSpPr/>
            <p:nvPr/>
          </p:nvGrpSpPr>
          <p:grpSpPr>
            <a:xfrm>
              <a:off x="734734" y="5075079"/>
              <a:ext cx="1364835" cy="1075326"/>
              <a:chOff x="1039536" y="3838946"/>
              <a:chExt cx="1364835" cy="1075326"/>
            </a:xfrm>
          </p:grpSpPr>
          <p:pic>
            <p:nvPicPr>
              <p:cNvPr id="7" name="Picture 6" descr="h2o_2-mp2dz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9536" y="3838946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8" name="Up Arrow 7"/>
              <p:cNvSpPr/>
              <p:nvPr/>
            </p:nvSpPr>
            <p:spPr>
              <a:xfrm rot="2226226" flipH="1" flipV="1">
                <a:off x="1165687" y="4610433"/>
                <a:ext cx="48870" cy="76157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9" name="Up Arrow 8"/>
              <p:cNvSpPr/>
              <p:nvPr/>
            </p:nvSpPr>
            <p:spPr>
              <a:xfrm rot="21095951" flipH="1" flipV="1">
                <a:off x="1440511" y="4723512"/>
                <a:ext cx="67867" cy="76236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0" name="Up Arrow 9"/>
              <p:cNvSpPr/>
              <p:nvPr/>
            </p:nvSpPr>
            <p:spPr>
              <a:xfrm rot="5400000" flipH="1" flipV="1">
                <a:off x="1660403" y="4293663"/>
                <a:ext cx="94907" cy="160158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 rot="11361881" flipH="1" flipV="1">
                <a:off x="2031698" y="4005714"/>
                <a:ext cx="86722" cy="106314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54917" y="5055528"/>
              <a:ext cx="1364835" cy="1075326"/>
              <a:chOff x="1015581" y="5224864"/>
              <a:chExt cx="1364835" cy="1075326"/>
            </a:xfrm>
          </p:grpSpPr>
          <p:pic>
            <p:nvPicPr>
              <p:cNvPr id="12" name="Picture 11" descr="h2o_2-mp2dz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581" y="5224864"/>
                <a:ext cx="1364835" cy="1075326"/>
              </a:xfrm>
              <a:prstGeom prst="rect">
                <a:avLst/>
              </a:prstGeom>
            </p:spPr>
          </p:pic>
          <p:sp>
            <p:nvSpPr>
              <p:cNvPr id="13" name="Up Arrow 12"/>
              <p:cNvSpPr/>
              <p:nvPr/>
            </p:nvSpPr>
            <p:spPr>
              <a:xfrm rot="16520718" flipH="1" flipV="1">
                <a:off x="1790702" y="5607522"/>
                <a:ext cx="77487" cy="128213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  <p:sp>
            <p:nvSpPr>
              <p:cNvPr id="14" name="Up Arrow 13"/>
              <p:cNvSpPr/>
              <p:nvPr/>
            </p:nvSpPr>
            <p:spPr>
              <a:xfrm rot="11671131" flipH="1" flipV="1">
                <a:off x="2028773" y="5295737"/>
                <a:ext cx="98207" cy="185076"/>
              </a:xfrm>
              <a:prstGeom prst="up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27801" y="5613956"/>
              <a:ext cx="397664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281347" y="5354212"/>
            <a:ext cx="50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72066" y="5354212"/>
            <a:ext cx="48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24641" y="5354212"/>
            <a:ext cx="50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360" y="5354212"/>
            <a:ext cx="48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>
                <a:latin typeface="Times New Roman"/>
                <a:cs typeface="Times New Roman"/>
              </a:rPr>
              <a:t>Q</a:t>
            </a:r>
            <a:r>
              <a:rPr lang="en-US" sz="2000" i="1" baseline="-2500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33" name="Rectangle 2"/>
          <p:cNvSpPr/>
          <p:nvPr/>
        </p:nvSpPr>
        <p:spPr>
          <a:xfrm>
            <a:off x="446398" y="5856946"/>
            <a:ext cx="8240409" cy="910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ja-JP" sz="2400" dirty="0" smtClean="0">
                <a:solidFill>
                  <a:schemeClr val="tx1"/>
                </a:solidFill>
              </a:rPr>
              <a:t>The reduction of </a:t>
            </a:r>
            <a:r>
              <a:rPr lang="en-US" altLang="ja-JP" sz="2400" dirty="0" err="1" smtClean="0">
                <a:solidFill>
                  <a:schemeClr val="tx1"/>
                </a:solidFill>
              </a:rPr>
              <a:t>anharmonic</a:t>
            </a:r>
            <a:r>
              <a:rPr lang="en-US" altLang="ja-JP" sz="2400" dirty="0" smtClean="0">
                <a:solidFill>
                  <a:schemeClr val="tx1"/>
                </a:solidFill>
              </a:rPr>
              <a:t> coupling enhances the quality of VSCF </a:t>
            </a:r>
            <a:r>
              <a:rPr lang="en-US" altLang="ja-JP" sz="2400" dirty="0" err="1" smtClean="0">
                <a:solidFill>
                  <a:schemeClr val="tx1"/>
                </a:solidFill>
              </a:rPr>
              <a:t>wavefunction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Vibrational Quasi-Degenerate PT</a:t>
            </a:r>
            <a:endParaRPr lang="en-US" dirty="0"/>
          </a:p>
        </p:txBody>
      </p:sp>
      <p:cxnSp>
        <p:nvCxnSpPr>
          <p:cNvPr id="3" name="直線コネクタ 29"/>
          <p:cNvCxnSpPr/>
          <p:nvPr/>
        </p:nvCxnSpPr>
        <p:spPr>
          <a:xfrm>
            <a:off x="2019453" y="5399647"/>
            <a:ext cx="50958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2"/>
          <p:cNvCxnSpPr/>
          <p:nvPr/>
        </p:nvCxnSpPr>
        <p:spPr>
          <a:xfrm rot="5400000" flipH="1" flipV="1">
            <a:off x="1776615" y="4896459"/>
            <a:ext cx="98097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36"/>
          <p:cNvCxnSpPr/>
          <p:nvPr/>
        </p:nvCxnSpPr>
        <p:spPr>
          <a:xfrm>
            <a:off x="2019453" y="4378675"/>
            <a:ext cx="50958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98"/>
          <p:cNvSpPr txBox="1">
            <a:spLocks noChangeArrowheads="1"/>
          </p:cNvSpPr>
          <p:nvPr/>
        </p:nvSpPr>
        <p:spPr bwMode="auto">
          <a:xfrm>
            <a:off x="343384" y="3888834"/>
            <a:ext cx="17887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000" b="1" dirty="0" smtClean="0"/>
              <a:t>Excited state</a:t>
            </a:r>
            <a:endParaRPr lang="ja-JP" altLang="en-US" sz="2000" b="1" dirty="0"/>
          </a:p>
        </p:txBody>
      </p:sp>
      <p:sp>
        <p:nvSpPr>
          <p:cNvPr id="7" name="Text Box 98"/>
          <p:cNvSpPr txBox="1">
            <a:spLocks noChangeArrowheads="1"/>
          </p:cNvSpPr>
          <p:nvPr/>
        </p:nvSpPr>
        <p:spPr bwMode="auto">
          <a:xfrm>
            <a:off x="222716" y="5054043"/>
            <a:ext cx="18501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/>
              <a:t>Ground state </a:t>
            </a:r>
          </a:p>
          <a:p>
            <a:pPr algn="ctr"/>
            <a:r>
              <a:rPr lang="en-US" altLang="ja-JP" sz="2000" b="1" dirty="0" smtClean="0"/>
              <a:t>(Zero-point)</a:t>
            </a:r>
            <a:endParaRPr lang="ja-JP" altLang="en-US" sz="2000" b="1" dirty="0"/>
          </a:p>
        </p:txBody>
      </p:sp>
      <p:sp>
        <p:nvSpPr>
          <p:cNvPr id="9" name="正方形/長方形 255"/>
          <p:cNvSpPr/>
          <p:nvPr/>
        </p:nvSpPr>
        <p:spPr bwMode="auto">
          <a:xfrm>
            <a:off x="1521289" y="1372306"/>
            <a:ext cx="7215088" cy="22578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10" name="グループ化 245"/>
          <p:cNvGrpSpPr>
            <a:grpSpLocks/>
          </p:cNvGrpSpPr>
          <p:nvPr/>
        </p:nvGrpSpPr>
        <p:grpSpPr bwMode="auto">
          <a:xfrm>
            <a:off x="1934745" y="2291713"/>
            <a:ext cx="619125" cy="890588"/>
            <a:chOff x="1229400" y="1502568"/>
            <a:chExt cx="508912" cy="779353"/>
          </a:xfrm>
        </p:grpSpPr>
        <p:grpSp>
          <p:nvGrpSpPr>
            <p:cNvPr id="11" name="グループ化 194"/>
            <p:cNvGrpSpPr>
              <a:grpSpLocks/>
            </p:cNvGrpSpPr>
            <p:nvPr/>
          </p:nvGrpSpPr>
          <p:grpSpPr bwMode="auto">
            <a:xfrm>
              <a:off x="1229400" y="1897856"/>
              <a:ext cx="508912" cy="384065"/>
              <a:chOff x="1229400" y="1897856"/>
              <a:chExt cx="508912" cy="384065"/>
            </a:xfrm>
          </p:grpSpPr>
          <p:cxnSp>
            <p:nvCxnSpPr>
              <p:cNvPr id="59" name="直線コネクタ 140"/>
              <p:cNvCxnSpPr/>
              <p:nvPr/>
            </p:nvCxnSpPr>
            <p:spPr>
              <a:xfrm>
                <a:off x="1229400" y="1898497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141"/>
              <p:cNvCxnSpPr/>
              <p:nvPr/>
            </p:nvCxnSpPr>
            <p:spPr>
              <a:xfrm>
                <a:off x="1229400" y="1981850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142"/>
              <p:cNvCxnSpPr/>
              <p:nvPr/>
            </p:nvCxnSpPr>
            <p:spPr>
              <a:xfrm>
                <a:off x="1229400" y="2059646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143"/>
              <p:cNvCxnSpPr/>
              <p:nvPr/>
            </p:nvCxnSpPr>
            <p:spPr>
              <a:xfrm>
                <a:off x="1229400" y="2141609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144"/>
              <p:cNvCxnSpPr/>
              <p:nvPr/>
            </p:nvCxnSpPr>
            <p:spPr>
              <a:xfrm>
                <a:off x="1229400" y="193878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145"/>
              <p:cNvCxnSpPr/>
              <p:nvPr/>
            </p:nvCxnSpPr>
            <p:spPr>
              <a:xfrm>
                <a:off x="1229400" y="202213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146"/>
              <p:cNvCxnSpPr/>
              <p:nvPr/>
            </p:nvCxnSpPr>
            <p:spPr>
              <a:xfrm>
                <a:off x="1229400" y="209993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147"/>
              <p:cNvCxnSpPr/>
              <p:nvPr/>
            </p:nvCxnSpPr>
            <p:spPr>
              <a:xfrm>
                <a:off x="1229400" y="218189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148"/>
              <p:cNvCxnSpPr/>
              <p:nvPr/>
            </p:nvCxnSpPr>
            <p:spPr>
              <a:xfrm>
                <a:off x="1229400" y="195962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149"/>
              <p:cNvCxnSpPr/>
              <p:nvPr/>
            </p:nvCxnSpPr>
            <p:spPr>
              <a:xfrm>
                <a:off x="1229400" y="204297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150"/>
              <p:cNvCxnSpPr/>
              <p:nvPr/>
            </p:nvCxnSpPr>
            <p:spPr>
              <a:xfrm>
                <a:off x="1229400" y="212077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151"/>
              <p:cNvCxnSpPr/>
              <p:nvPr/>
            </p:nvCxnSpPr>
            <p:spPr>
              <a:xfrm>
                <a:off x="1229400" y="220412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152"/>
              <p:cNvCxnSpPr/>
              <p:nvPr/>
            </p:nvCxnSpPr>
            <p:spPr>
              <a:xfrm>
                <a:off x="1229400" y="191933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153"/>
              <p:cNvCxnSpPr/>
              <p:nvPr/>
            </p:nvCxnSpPr>
            <p:spPr>
              <a:xfrm>
                <a:off x="1229400" y="200268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154"/>
              <p:cNvCxnSpPr/>
              <p:nvPr/>
            </p:nvCxnSpPr>
            <p:spPr>
              <a:xfrm>
                <a:off x="1229400" y="208048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155"/>
              <p:cNvCxnSpPr/>
              <p:nvPr/>
            </p:nvCxnSpPr>
            <p:spPr>
              <a:xfrm>
                <a:off x="1229400" y="216244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156"/>
              <p:cNvCxnSpPr/>
              <p:nvPr/>
            </p:nvCxnSpPr>
            <p:spPr>
              <a:xfrm>
                <a:off x="1229400" y="2220795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157"/>
              <p:cNvCxnSpPr/>
              <p:nvPr/>
            </p:nvCxnSpPr>
            <p:spPr>
              <a:xfrm>
                <a:off x="1229400" y="226108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158"/>
              <p:cNvCxnSpPr/>
              <p:nvPr/>
            </p:nvCxnSpPr>
            <p:spPr>
              <a:xfrm>
                <a:off x="1229400" y="2281921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159"/>
              <p:cNvCxnSpPr/>
              <p:nvPr/>
            </p:nvCxnSpPr>
            <p:spPr>
              <a:xfrm>
                <a:off x="1229400" y="224163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164"/>
              <p:cNvCxnSpPr/>
              <p:nvPr/>
            </p:nvCxnSpPr>
            <p:spPr>
              <a:xfrm>
                <a:off x="1229400" y="2269418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165"/>
              <p:cNvCxnSpPr/>
              <p:nvPr/>
            </p:nvCxnSpPr>
            <p:spPr>
              <a:xfrm>
                <a:off x="1229400" y="2236076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166"/>
              <p:cNvCxnSpPr/>
              <p:nvPr/>
            </p:nvCxnSpPr>
            <p:spPr>
              <a:xfrm>
                <a:off x="1229400" y="222218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167"/>
              <p:cNvCxnSpPr/>
              <p:nvPr/>
            </p:nvCxnSpPr>
            <p:spPr>
              <a:xfrm>
                <a:off x="1229400" y="225274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172"/>
              <p:cNvCxnSpPr/>
              <p:nvPr/>
            </p:nvCxnSpPr>
            <p:spPr>
              <a:xfrm>
                <a:off x="1229400" y="2212460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173"/>
              <p:cNvCxnSpPr/>
              <p:nvPr/>
            </p:nvCxnSpPr>
            <p:spPr>
              <a:xfrm>
                <a:off x="1229400" y="2179119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174"/>
              <p:cNvCxnSpPr/>
              <p:nvPr/>
            </p:nvCxnSpPr>
            <p:spPr>
              <a:xfrm>
                <a:off x="1229400" y="216522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175"/>
              <p:cNvCxnSpPr/>
              <p:nvPr/>
            </p:nvCxnSpPr>
            <p:spPr>
              <a:xfrm>
                <a:off x="1229400" y="2195789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176"/>
              <p:cNvCxnSpPr/>
              <p:nvPr/>
            </p:nvCxnSpPr>
            <p:spPr>
              <a:xfrm>
                <a:off x="1229400" y="2154113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177"/>
              <p:cNvCxnSpPr/>
              <p:nvPr/>
            </p:nvCxnSpPr>
            <p:spPr>
              <a:xfrm>
                <a:off x="1229400" y="212077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178"/>
              <p:cNvCxnSpPr/>
              <p:nvPr/>
            </p:nvCxnSpPr>
            <p:spPr>
              <a:xfrm>
                <a:off x="1229400" y="2105490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179"/>
              <p:cNvCxnSpPr/>
              <p:nvPr/>
            </p:nvCxnSpPr>
            <p:spPr>
              <a:xfrm>
                <a:off x="1229400" y="213744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180"/>
              <p:cNvCxnSpPr/>
              <p:nvPr/>
            </p:nvCxnSpPr>
            <p:spPr>
              <a:xfrm>
                <a:off x="1229400" y="2088819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181"/>
              <p:cNvCxnSpPr/>
              <p:nvPr/>
            </p:nvCxnSpPr>
            <p:spPr>
              <a:xfrm>
                <a:off x="1229400" y="205547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182"/>
              <p:cNvCxnSpPr/>
              <p:nvPr/>
            </p:nvCxnSpPr>
            <p:spPr>
              <a:xfrm>
                <a:off x="1229400" y="2041586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183"/>
              <p:cNvCxnSpPr/>
              <p:nvPr/>
            </p:nvCxnSpPr>
            <p:spPr>
              <a:xfrm>
                <a:off x="1229400" y="2072149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184"/>
              <p:cNvCxnSpPr/>
              <p:nvPr/>
            </p:nvCxnSpPr>
            <p:spPr>
              <a:xfrm>
                <a:off x="1229400" y="2037418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185"/>
              <p:cNvCxnSpPr/>
              <p:nvPr/>
            </p:nvCxnSpPr>
            <p:spPr>
              <a:xfrm>
                <a:off x="1229400" y="200407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186"/>
              <p:cNvCxnSpPr/>
              <p:nvPr/>
            </p:nvCxnSpPr>
            <p:spPr>
              <a:xfrm>
                <a:off x="1229400" y="199018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187"/>
              <p:cNvCxnSpPr/>
              <p:nvPr/>
            </p:nvCxnSpPr>
            <p:spPr>
              <a:xfrm>
                <a:off x="1229400" y="202074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188"/>
              <p:cNvCxnSpPr/>
              <p:nvPr/>
            </p:nvCxnSpPr>
            <p:spPr>
              <a:xfrm>
                <a:off x="1229400" y="1970736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189"/>
              <p:cNvCxnSpPr/>
              <p:nvPr/>
            </p:nvCxnSpPr>
            <p:spPr>
              <a:xfrm>
                <a:off x="1229400" y="193739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90"/>
              <p:cNvCxnSpPr/>
              <p:nvPr/>
            </p:nvCxnSpPr>
            <p:spPr>
              <a:xfrm>
                <a:off x="1229400" y="192350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91"/>
              <p:cNvCxnSpPr/>
              <p:nvPr/>
            </p:nvCxnSpPr>
            <p:spPr>
              <a:xfrm>
                <a:off x="1229400" y="195406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92"/>
              <p:cNvCxnSpPr/>
              <p:nvPr/>
            </p:nvCxnSpPr>
            <p:spPr>
              <a:xfrm>
                <a:off x="1229400" y="192350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93"/>
              <p:cNvCxnSpPr/>
              <p:nvPr/>
            </p:nvCxnSpPr>
            <p:spPr>
              <a:xfrm>
                <a:off x="1229400" y="1908221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グループ化 195"/>
            <p:cNvGrpSpPr>
              <a:grpSpLocks/>
            </p:cNvGrpSpPr>
            <p:nvPr/>
          </p:nvGrpSpPr>
          <p:grpSpPr bwMode="auto">
            <a:xfrm>
              <a:off x="1229400" y="1502568"/>
              <a:ext cx="508912" cy="384065"/>
              <a:chOff x="1229400" y="1897856"/>
              <a:chExt cx="508912" cy="384065"/>
            </a:xfrm>
          </p:grpSpPr>
          <p:cxnSp>
            <p:nvCxnSpPr>
              <p:cNvPr id="13" name="直線コネクタ 196"/>
              <p:cNvCxnSpPr/>
              <p:nvPr/>
            </p:nvCxnSpPr>
            <p:spPr>
              <a:xfrm>
                <a:off x="1229400" y="1897856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97"/>
              <p:cNvCxnSpPr/>
              <p:nvPr/>
            </p:nvCxnSpPr>
            <p:spPr>
              <a:xfrm>
                <a:off x="1229400" y="1981209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98"/>
              <p:cNvCxnSpPr/>
              <p:nvPr/>
            </p:nvCxnSpPr>
            <p:spPr>
              <a:xfrm>
                <a:off x="1229400" y="2059005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99"/>
              <p:cNvCxnSpPr/>
              <p:nvPr/>
            </p:nvCxnSpPr>
            <p:spPr>
              <a:xfrm>
                <a:off x="1229400" y="2140970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200"/>
              <p:cNvCxnSpPr/>
              <p:nvPr/>
            </p:nvCxnSpPr>
            <p:spPr>
              <a:xfrm>
                <a:off x="1229400" y="193814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201"/>
              <p:cNvCxnSpPr/>
              <p:nvPr/>
            </p:nvCxnSpPr>
            <p:spPr>
              <a:xfrm>
                <a:off x="1229400" y="202149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202"/>
              <p:cNvCxnSpPr/>
              <p:nvPr/>
            </p:nvCxnSpPr>
            <p:spPr>
              <a:xfrm>
                <a:off x="1229400" y="209929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203"/>
              <p:cNvCxnSpPr/>
              <p:nvPr/>
            </p:nvCxnSpPr>
            <p:spPr>
              <a:xfrm>
                <a:off x="1229400" y="218125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4"/>
              <p:cNvCxnSpPr/>
              <p:nvPr/>
            </p:nvCxnSpPr>
            <p:spPr>
              <a:xfrm>
                <a:off x="1229400" y="195898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05"/>
              <p:cNvCxnSpPr/>
              <p:nvPr/>
            </p:nvCxnSpPr>
            <p:spPr>
              <a:xfrm>
                <a:off x="1229400" y="204233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06"/>
              <p:cNvCxnSpPr/>
              <p:nvPr/>
            </p:nvCxnSpPr>
            <p:spPr>
              <a:xfrm>
                <a:off x="1229400" y="2120131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07"/>
              <p:cNvCxnSpPr/>
              <p:nvPr/>
            </p:nvCxnSpPr>
            <p:spPr>
              <a:xfrm>
                <a:off x="1229400" y="220348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08"/>
              <p:cNvCxnSpPr/>
              <p:nvPr/>
            </p:nvCxnSpPr>
            <p:spPr>
              <a:xfrm>
                <a:off x="1229400" y="191869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09"/>
              <p:cNvCxnSpPr/>
              <p:nvPr/>
            </p:nvCxnSpPr>
            <p:spPr>
              <a:xfrm>
                <a:off x="1229400" y="200204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10"/>
              <p:cNvCxnSpPr/>
              <p:nvPr/>
            </p:nvCxnSpPr>
            <p:spPr>
              <a:xfrm>
                <a:off x="1229400" y="207984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11"/>
              <p:cNvCxnSpPr/>
              <p:nvPr/>
            </p:nvCxnSpPr>
            <p:spPr>
              <a:xfrm>
                <a:off x="1229400" y="216180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12"/>
              <p:cNvCxnSpPr/>
              <p:nvPr/>
            </p:nvCxnSpPr>
            <p:spPr>
              <a:xfrm>
                <a:off x="1229400" y="2220155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13"/>
              <p:cNvCxnSpPr/>
              <p:nvPr/>
            </p:nvCxnSpPr>
            <p:spPr>
              <a:xfrm>
                <a:off x="1229400" y="2260443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214"/>
              <p:cNvCxnSpPr/>
              <p:nvPr/>
            </p:nvCxnSpPr>
            <p:spPr>
              <a:xfrm>
                <a:off x="1229400" y="2281280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215"/>
              <p:cNvCxnSpPr/>
              <p:nvPr/>
            </p:nvCxnSpPr>
            <p:spPr>
              <a:xfrm>
                <a:off x="1229400" y="224099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216"/>
              <p:cNvCxnSpPr/>
              <p:nvPr/>
            </p:nvCxnSpPr>
            <p:spPr>
              <a:xfrm>
                <a:off x="1229400" y="2268778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217"/>
              <p:cNvCxnSpPr/>
              <p:nvPr/>
            </p:nvCxnSpPr>
            <p:spPr>
              <a:xfrm>
                <a:off x="1229400" y="223543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218"/>
              <p:cNvCxnSpPr/>
              <p:nvPr/>
            </p:nvCxnSpPr>
            <p:spPr>
              <a:xfrm>
                <a:off x="1229400" y="222154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219"/>
              <p:cNvCxnSpPr/>
              <p:nvPr/>
            </p:nvCxnSpPr>
            <p:spPr>
              <a:xfrm>
                <a:off x="1229400" y="225210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220"/>
              <p:cNvCxnSpPr/>
              <p:nvPr/>
            </p:nvCxnSpPr>
            <p:spPr>
              <a:xfrm>
                <a:off x="1229400" y="2211819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221"/>
              <p:cNvCxnSpPr/>
              <p:nvPr/>
            </p:nvCxnSpPr>
            <p:spPr>
              <a:xfrm>
                <a:off x="1229400" y="217847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222"/>
              <p:cNvCxnSpPr/>
              <p:nvPr/>
            </p:nvCxnSpPr>
            <p:spPr>
              <a:xfrm>
                <a:off x="1229400" y="2164586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223"/>
              <p:cNvCxnSpPr/>
              <p:nvPr/>
            </p:nvCxnSpPr>
            <p:spPr>
              <a:xfrm>
                <a:off x="1229400" y="2195149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224"/>
              <p:cNvCxnSpPr/>
              <p:nvPr/>
            </p:nvCxnSpPr>
            <p:spPr>
              <a:xfrm>
                <a:off x="1229400" y="2153472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225"/>
              <p:cNvCxnSpPr/>
              <p:nvPr/>
            </p:nvCxnSpPr>
            <p:spPr>
              <a:xfrm>
                <a:off x="1229400" y="2120131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226"/>
              <p:cNvCxnSpPr/>
              <p:nvPr/>
            </p:nvCxnSpPr>
            <p:spPr>
              <a:xfrm>
                <a:off x="1229400" y="2104850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227"/>
              <p:cNvCxnSpPr/>
              <p:nvPr/>
            </p:nvCxnSpPr>
            <p:spPr>
              <a:xfrm>
                <a:off x="1229400" y="213680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228"/>
              <p:cNvCxnSpPr/>
              <p:nvPr/>
            </p:nvCxnSpPr>
            <p:spPr>
              <a:xfrm>
                <a:off x="1229400" y="2088179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229"/>
              <p:cNvCxnSpPr/>
              <p:nvPr/>
            </p:nvCxnSpPr>
            <p:spPr>
              <a:xfrm>
                <a:off x="1229400" y="2054838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230"/>
              <p:cNvCxnSpPr/>
              <p:nvPr/>
            </p:nvCxnSpPr>
            <p:spPr>
              <a:xfrm>
                <a:off x="1229400" y="2040946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231"/>
              <p:cNvCxnSpPr/>
              <p:nvPr/>
            </p:nvCxnSpPr>
            <p:spPr>
              <a:xfrm>
                <a:off x="1229400" y="2071509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232"/>
              <p:cNvCxnSpPr/>
              <p:nvPr/>
            </p:nvCxnSpPr>
            <p:spPr>
              <a:xfrm>
                <a:off x="1229400" y="2036778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233"/>
              <p:cNvCxnSpPr/>
              <p:nvPr/>
            </p:nvCxnSpPr>
            <p:spPr>
              <a:xfrm>
                <a:off x="1229400" y="200343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234"/>
              <p:cNvCxnSpPr/>
              <p:nvPr/>
            </p:nvCxnSpPr>
            <p:spPr>
              <a:xfrm>
                <a:off x="1229400" y="198954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235"/>
              <p:cNvCxnSpPr/>
              <p:nvPr/>
            </p:nvCxnSpPr>
            <p:spPr>
              <a:xfrm>
                <a:off x="1229400" y="2020107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236"/>
              <p:cNvCxnSpPr/>
              <p:nvPr/>
            </p:nvCxnSpPr>
            <p:spPr>
              <a:xfrm>
                <a:off x="1229400" y="1970095"/>
                <a:ext cx="508912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237"/>
              <p:cNvCxnSpPr/>
              <p:nvPr/>
            </p:nvCxnSpPr>
            <p:spPr>
              <a:xfrm>
                <a:off x="1229400" y="1936754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238"/>
              <p:cNvCxnSpPr/>
              <p:nvPr/>
            </p:nvCxnSpPr>
            <p:spPr>
              <a:xfrm>
                <a:off x="1229400" y="192286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239"/>
              <p:cNvCxnSpPr/>
              <p:nvPr/>
            </p:nvCxnSpPr>
            <p:spPr>
              <a:xfrm>
                <a:off x="1229400" y="1953425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240"/>
              <p:cNvCxnSpPr/>
              <p:nvPr/>
            </p:nvCxnSpPr>
            <p:spPr>
              <a:xfrm>
                <a:off x="1229400" y="1922862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241"/>
              <p:cNvCxnSpPr/>
              <p:nvPr/>
            </p:nvCxnSpPr>
            <p:spPr>
              <a:xfrm>
                <a:off x="1229400" y="1907581"/>
                <a:ext cx="508912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Text Box 98"/>
          <p:cNvSpPr txBox="1">
            <a:spLocks noChangeArrowheads="1"/>
          </p:cNvSpPr>
          <p:nvPr/>
        </p:nvSpPr>
        <p:spPr bwMode="auto">
          <a:xfrm>
            <a:off x="2924699" y="1610100"/>
            <a:ext cx="59371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solidFill>
                  <a:srgbClr val="00B0F0"/>
                </a:solidFill>
              </a:rPr>
              <a:t>Non-static (dynamic) correlations</a:t>
            </a:r>
            <a:r>
              <a:rPr lang="ja-JP" altLang="en-US" sz="2000" dirty="0" smtClean="0"/>
              <a:t>：</a:t>
            </a:r>
            <a:endParaRPr lang="en-US" altLang="ja-JP" sz="2000" dirty="0"/>
          </a:p>
          <a:p>
            <a:r>
              <a:rPr lang="en-US" altLang="ja-JP" sz="2000" dirty="0" smtClean="0"/>
              <a:t>Interaction between configurations with small </a:t>
            </a:r>
            <a:r>
              <a:rPr lang="en-US" altLang="ja-JP" sz="2000" dirty="0" err="1" smtClean="0">
                <a:latin typeface="Symbol" charset="2"/>
                <a:cs typeface="Symbol" charset="2"/>
              </a:rPr>
              <a:t>l</a:t>
            </a:r>
            <a:r>
              <a:rPr lang="en-US" altLang="ja-JP" sz="2000" b="1" baseline="-25000" dirty="0" err="1" smtClean="0">
                <a:latin typeface="Times New Roman"/>
                <a:cs typeface="Times New Roman"/>
              </a:rPr>
              <a:t>pq</a:t>
            </a:r>
            <a:r>
              <a:rPr lang="en-US" altLang="ja-JP" sz="2000" dirty="0" smtClean="0"/>
              <a:t>. </a:t>
            </a:r>
            <a:endParaRPr lang="ja-JP" altLang="en-US" sz="2000" dirty="0"/>
          </a:p>
        </p:txBody>
      </p:sp>
      <p:sp>
        <p:nvSpPr>
          <p:cNvPr id="106" name="左右矢印 243"/>
          <p:cNvSpPr/>
          <p:nvPr/>
        </p:nvSpPr>
        <p:spPr bwMode="auto">
          <a:xfrm rot="16200000">
            <a:off x="1875437" y="3685891"/>
            <a:ext cx="792088" cy="216024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7" name="円/楕円 253"/>
          <p:cNvSpPr/>
          <p:nvPr/>
        </p:nvSpPr>
        <p:spPr bwMode="auto">
          <a:xfrm>
            <a:off x="2789887" y="1735513"/>
            <a:ext cx="140270" cy="14401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108" name="グループ化 247"/>
          <p:cNvGrpSpPr>
            <a:grpSpLocks/>
          </p:cNvGrpSpPr>
          <p:nvPr/>
        </p:nvGrpSpPr>
        <p:grpSpPr bwMode="auto">
          <a:xfrm>
            <a:off x="3852296" y="4251338"/>
            <a:ext cx="596900" cy="295275"/>
            <a:chOff x="4582200" y="5095875"/>
            <a:chExt cx="508912" cy="284044"/>
          </a:xfrm>
        </p:grpSpPr>
        <p:cxnSp>
          <p:nvCxnSpPr>
            <p:cNvPr id="109" name="直線コネクタ 37"/>
            <p:cNvCxnSpPr/>
            <p:nvPr/>
          </p:nvCxnSpPr>
          <p:spPr>
            <a:xfrm>
              <a:off x="4582200" y="5095875"/>
              <a:ext cx="50891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38"/>
            <p:cNvCxnSpPr/>
            <p:nvPr/>
          </p:nvCxnSpPr>
          <p:spPr>
            <a:xfrm>
              <a:off x="4582200" y="5178339"/>
              <a:ext cx="50891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39"/>
            <p:cNvCxnSpPr/>
            <p:nvPr/>
          </p:nvCxnSpPr>
          <p:spPr>
            <a:xfrm>
              <a:off x="4582200" y="5273021"/>
              <a:ext cx="50891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40"/>
            <p:cNvCxnSpPr/>
            <p:nvPr/>
          </p:nvCxnSpPr>
          <p:spPr>
            <a:xfrm>
              <a:off x="4582200" y="5379919"/>
              <a:ext cx="50891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 Box 98"/>
          <p:cNvSpPr txBox="1">
            <a:spLocks noChangeArrowheads="1"/>
          </p:cNvSpPr>
          <p:nvPr/>
        </p:nvSpPr>
        <p:spPr bwMode="auto">
          <a:xfrm>
            <a:off x="4842896" y="4091001"/>
            <a:ext cx="304297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solidFill>
                  <a:srgbClr val="00B0F0"/>
                </a:solidFill>
              </a:rPr>
              <a:t>Static correlations</a:t>
            </a:r>
            <a:r>
              <a:rPr lang="ja-JP" altLang="en-US" sz="2000" dirty="0" smtClean="0"/>
              <a:t>：</a:t>
            </a:r>
            <a:endParaRPr lang="en-US" altLang="ja-JP" sz="2000" dirty="0"/>
          </a:p>
          <a:p>
            <a:r>
              <a:rPr lang="en-US" altLang="ja-JP" sz="2000" dirty="0" smtClean="0"/>
              <a:t>Strong interaction due to resonance</a:t>
            </a:r>
            <a:endParaRPr lang="ja-JP" altLang="en-US" sz="2000" dirty="0"/>
          </a:p>
        </p:txBody>
      </p:sp>
      <p:sp>
        <p:nvSpPr>
          <p:cNvPr id="114" name="左右矢印 47"/>
          <p:cNvSpPr/>
          <p:nvPr/>
        </p:nvSpPr>
        <p:spPr bwMode="auto">
          <a:xfrm>
            <a:off x="2811541" y="4257391"/>
            <a:ext cx="694556" cy="223838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5" name="正方形/長方形 257"/>
          <p:cNvSpPr/>
          <p:nvPr/>
        </p:nvSpPr>
        <p:spPr bwMode="auto">
          <a:xfrm>
            <a:off x="3709421" y="3829907"/>
            <a:ext cx="5054396" cy="187220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6" name="Text Box 98"/>
          <p:cNvSpPr txBox="1">
            <a:spLocks noChangeArrowheads="1"/>
          </p:cNvSpPr>
          <p:nvPr/>
        </p:nvSpPr>
        <p:spPr bwMode="auto">
          <a:xfrm>
            <a:off x="3506097" y="3047140"/>
            <a:ext cx="33843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solidFill>
                  <a:srgbClr val="33CC33"/>
                </a:solidFill>
              </a:rPr>
              <a:t>Perturbative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treatment</a:t>
            </a:r>
            <a:endParaRPr lang="ja-JP" altLang="en-US" sz="2000" dirty="0"/>
          </a:p>
        </p:txBody>
      </p:sp>
      <p:sp>
        <p:nvSpPr>
          <p:cNvPr id="117" name="Text Box 98"/>
          <p:cNvSpPr txBox="1">
            <a:spLocks noChangeArrowheads="1"/>
          </p:cNvSpPr>
          <p:nvPr/>
        </p:nvSpPr>
        <p:spPr bwMode="auto">
          <a:xfrm>
            <a:off x="5369797" y="5085981"/>
            <a:ext cx="2880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000" b="1" dirty="0" err="1" smtClean="0">
                <a:solidFill>
                  <a:srgbClr val="33CC33"/>
                </a:solidFill>
              </a:rPr>
              <a:t>Variational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treatment</a:t>
            </a:r>
            <a:endParaRPr lang="ja-JP" altLang="en-US" sz="2000" dirty="0"/>
          </a:p>
        </p:txBody>
      </p:sp>
      <p:cxnSp>
        <p:nvCxnSpPr>
          <p:cNvPr id="119" name="直線矢印コネクタ 129"/>
          <p:cNvCxnSpPr/>
          <p:nvPr/>
        </p:nvCxnSpPr>
        <p:spPr>
          <a:xfrm>
            <a:off x="3074049" y="3261576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31"/>
          <p:cNvCxnSpPr/>
          <p:nvPr/>
        </p:nvCxnSpPr>
        <p:spPr>
          <a:xfrm>
            <a:off x="5009757" y="5302005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円/楕円 132"/>
          <p:cNvSpPr/>
          <p:nvPr/>
        </p:nvSpPr>
        <p:spPr bwMode="auto">
          <a:xfrm>
            <a:off x="4721725" y="4221478"/>
            <a:ext cx="140270" cy="14401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1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710108"/>
              </p:ext>
            </p:extLst>
          </p:nvPr>
        </p:nvGraphicFramePr>
        <p:xfrm>
          <a:off x="3602038" y="2338388"/>
          <a:ext cx="17049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4" name="数式" r:id="rId4" imgW="1028700" imgH="457200" progId="Equation.3">
                  <p:embed/>
                </p:oleObj>
              </mc:Choice>
              <mc:Fallback>
                <p:oleObj name="数式" r:id="rId4" imgW="1028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2338388"/>
                        <a:ext cx="17049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Rectangle 2"/>
          <p:cNvSpPr/>
          <p:nvPr/>
        </p:nvSpPr>
        <p:spPr>
          <a:xfrm>
            <a:off x="222716" y="5969528"/>
            <a:ext cx="8639085" cy="6854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prstClr val="black"/>
                </a:solidFill>
              </a:rPr>
              <a:t>The two types of correlations are incorporated in a balanced way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5" name="Text Box 26"/>
          <p:cNvSpPr txBox="1">
            <a:spLocks noChangeArrowheads="1"/>
          </p:cNvSpPr>
          <p:nvPr/>
        </p:nvSpPr>
        <p:spPr bwMode="auto">
          <a:xfrm>
            <a:off x="2902409" y="842626"/>
            <a:ext cx="3367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ea typeface="ＭＳ ゴシック" pitchFamily="49" charset="-128"/>
              </a:rPr>
              <a:t>Yagi, Hirata, </a:t>
            </a:r>
            <a:r>
              <a:rPr lang="en-US" altLang="ja-JP" sz="1800" dirty="0" err="1">
                <a:ea typeface="ＭＳ ゴシック" pitchFamily="49" charset="-128"/>
              </a:rPr>
              <a:t>Hirao</a:t>
            </a:r>
            <a:r>
              <a:rPr lang="en-US" altLang="ja-JP" sz="1800" dirty="0">
                <a:ea typeface="ＭＳ ゴシック" pitchFamily="49" charset="-128"/>
              </a:rPr>
              <a:t>, PCCP (2008).</a:t>
            </a:r>
          </a:p>
        </p:txBody>
      </p:sp>
    </p:spTree>
    <p:extLst>
      <p:ext uri="{BB962C8B-B14F-4D97-AF65-F5344CB8AC3E}">
        <p14:creationId xmlns:p14="http://schemas.microsoft.com/office/powerpoint/2010/main" val="3855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Vibrational Structure Theory</a:t>
            </a:r>
            <a:endParaRPr kumimoji="1" lang="ja-JP" alt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810129"/>
              </p:ext>
            </p:extLst>
          </p:nvPr>
        </p:nvGraphicFramePr>
        <p:xfrm>
          <a:off x="1915460" y="1403028"/>
          <a:ext cx="4090032" cy="585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" name="数式" r:id="rId3" imgW="2133600" imgH="304800" progId="Equation.3">
                  <p:embed/>
                </p:oleObj>
              </mc:Choice>
              <mc:Fallback>
                <p:oleObj name="数式" r:id="rId3" imgW="2133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5460" y="1403028"/>
                        <a:ext cx="4090032" cy="585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円/楕円 4"/>
          <p:cNvSpPr/>
          <p:nvPr/>
        </p:nvSpPr>
        <p:spPr>
          <a:xfrm>
            <a:off x="698088" y="1013269"/>
            <a:ext cx="218071" cy="2180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1898" y="905569"/>
            <a:ext cx="481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Molecular Hamiltonian and Schrödinger equation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698088" y="2219065"/>
            <a:ext cx="218071" cy="2180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51898" y="2111365"/>
            <a:ext cx="2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Born-Oppenheimer approx.</a:t>
            </a:r>
            <a:endParaRPr kumimoji="1" lang="ja-JP" altLang="en-US" dirty="0"/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49120"/>
              </p:ext>
            </p:extLst>
          </p:nvPr>
        </p:nvGraphicFramePr>
        <p:xfrm>
          <a:off x="1903710" y="3069509"/>
          <a:ext cx="352901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" name="数式" r:id="rId5" imgW="1841500" imgH="304800" progId="Equation.3">
                  <p:embed/>
                </p:oleObj>
              </mc:Choice>
              <mc:Fallback>
                <p:oleObj name="数式" r:id="rId5" imgW="184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10" y="3069509"/>
                        <a:ext cx="3529013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79634"/>
              </p:ext>
            </p:extLst>
          </p:nvPr>
        </p:nvGraphicFramePr>
        <p:xfrm>
          <a:off x="1910589" y="2542459"/>
          <a:ext cx="16795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" name="数式" r:id="rId7" imgW="876300" imgH="241300" progId="Equation.3">
                  <p:embed/>
                </p:oleObj>
              </mc:Choice>
              <mc:Fallback>
                <p:oleObj name="数式" r:id="rId7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0589" y="2542459"/>
                        <a:ext cx="167957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662633"/>
              </p:ext>
            </p:extLst>
          </p:nvPr>
        </p:nvGraphicFramePr>
        <p:xfrm>
          <a:off x="1886248" y="3915651"/>
          <a:ext cx="37957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数式" r:id="rId9" imgW="1981200" imgH="304800" progId="Equation.3">
                  <p:embed/>
                </p:oleObj>
              </mc:Choice>
              <mc:Fallback>
                <p:oleObj name="数式" r:id="rId9" imgW="1981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86248" y="3915651"/>
                        <a:ext cx="3795712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円/楕円 13"/>
          <p:cNvSpPr/>
          <p:nvPr/>
        </p:nvSpPr>
        <p:spPr>
          <a:xfrm>
            <a:off x="698088" y="4707635"/>
            <a:ext cx="218071" cy="2180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51898" y="4599935"/>
            <a:ext cx="328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Vibrational Schrödinger equation</a:t>
            </a:r>
            <a:endParaRPr kumimoji="1" lang="ja-JP" altLang="en-US" dirty="0"/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575822"/>
              </p:ext>
            </p:extLst>
          </p:nvPr>
        </p:nvGraphicFramePr>
        <p:xfrm>
          <a:off x="1975104" y="5110163"/>
          <a:ext cx="34305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" name="数式" r:id="rId11" imgW="1790700" imgH="304800" progId="Equation.3">
                  <p:embed/>
                </p:oleObj>
              </mc:Choice>
              <mc:Fallback>
                <p:oleObj name="数式" r:id="rId11" imgW="17907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5104" y="5110163"/>
                        <a:ext cx="3430588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8"/>
          <p:cNvSpPr/>
          <p:nvPr/>
        </p:nvSpPr>
        <p:spPr>
          <a:xfrm>
            <a:off x="308743" y="5798113"/>
            <a:ext cx="8440047" cy="9305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In practice, we choose a set of coordinates </a:t>
            </a:r>
          </a:p>
          <a:p>
            <a:pPr algn="ctr"/>
            <a:r>
              <a:rPr lang="en-US" altLang="ja-JP" sz="2400" dirty="0" smtClean="0"/>
              <a:t>to represent the vibrational SE.</a:t>
            </a:r>
            <a:endParaRPr lang="en-US" altLang="ja-JP" sz="24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298418" y="2542459"/>
            <a:ext cx="2322082" cy="2123364"/>
          </a:xfrm>
          <a:custGeom>
            <a:avLst/>
            <a:gdLst>
              <a:gd name="connsiteX0" fmla="*/ 0 w 2411886"/>
              <a:gd name="connsiteY0" fmla="*/ 0 h 2123364"/>
              <a:gd name="connsiteX1" fmla="*/ 474680 w 2411886"/>
              <a:gd name="connsiteY1" fmla="*/ 2103740 h 2123364"/>
              <a:gd name="connsiteX2" fmla="*/ 1193114 w 2411886"/>
              <a:gd name="connsiteY2" fmla="*/ 1039042 h 2123364"/>
              <a:gd name="connsiteX3" fmla="*/ 2411886 w 2411886"/>
              <a:gd name="connsiteY3" fmla="*/ 820971 h 212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1886" h="2123364">
                <a:moveTo>
                  <a:pt x="0" y="0"/>
                </a:moveTo>
                <a:cubicBezTo>
                  <a:pt x="137914" y="965283"/>
                  <a:pt x="275828" y="1930566"/>
                  <a:pt x="474680" y="2103740"/>
                </a:cubicBezTo>
                <a:cubicBezTo>
                  <a:pt x="673532" y="2276914"/>
                  <a:pt x="870246" y="1252837"/>
                  <a:pt x="1193114" y="1039042"/>
                </a:cubicBezTo>
                <a:cubicBezTo>
                  <a:pt x="1515982" y="825247"/>
                  <a:pt x="2411886" y="820971"/>
                  <a:pt x="2411886" y="820971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図形グループ 35"/>
          <p:cNvGrpSpPr/>
          <p:nvPr/>
        </p:nvGrpSpPr>
        <p:grpSpPr>
          <a:xfrm>
            <a:off x="6403743" y="3753308"/>
            <a:ext cx="1087967" cy="669054"/>
            <a:chOff x="6532033" y="3782762"/>
            <a:chExt cx="1087967" cy="669054"/>
          </a:xfrm>
        </p:grpSpPr>
        <p:cxnSp>
          <p:nvCxnSpPr>
            <p:cNvPr id="22" name="直線コネクタ 21"/>
            <p:cNvCxnSpPr/>
            <p:nvPr/>
          </p:nvCxnSpPr>
          <p:spPr>
            <a:xfrm>
              <a:off x="6643866" y="4451816"/>
              <a:ext cx="59513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6570133" y="4121429"/>
              <a:ext cx="808567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6532033" y="3782762"/>
              <a:ext cx="1087967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6819900" y="4121429"/>
              <a:ext cx="0" cy="330387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6900333" y="3782762"/>
              <a:ext cx="0" cy="669054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図形グループ 37"/>
          <p:cNvGrpSpPr/>
          <p:nvPr/>
        </p:nvGrpSpPr>
        <p:grpSpPr>
          <a:xfrm>
            <a:off x="3091836" y="3069509"/>
            <a:ext cx="1872552" cy="1431929"/>
            <a:chOff x="3091836" y="3069509"/>
            <a:chExt cx="1872552" cy="1431929"/>
          </a:xfrm>
        </p:grpSpPr>
        <p:sp>
          <p:nvSpPr>
            <p:cNvPr id="12" name="円/楕円 11"/>
            <p:cNvSpPr/>
            <p:nvPr/>
          </p:nvSpPr>
          <p:spPr>
            <a:xfrm>
              <a:off x="4378601" y="3069509"/>
              <a:ext cx="585787" cy="585787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3091836" y="3915651"/>
              <a:ext cx="585787" cy="585787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/>
            <p:cNvSpPr/>
            <p:nvPr/>
          </p:nvSpPr>
          <p:spPr>
            <a:xfrm>
              <a:off x="3394074" y="3657600"/>
              <a:ext cx="1276351" cy="231775"/>
            </a:xfrm>
            <a:custGeom>
              <a:avLst/>
              <a:gdLst>
                <a:gd name="connsiteX0" fmla="*/ 1257300 w 1257300"/>
                <a:gd name="connsiteY0" fmla="*/ 0 h 231775"/>
                <a:gd name="connsiteX1" fmla="*/ 1257300 w 1257300"/>
                <a:gd name="connsiteY1" fmla="*/ 107950 h 231775"/>
                <a:gd name="connsiteX2" fmla="*/ 0 w 1257300"/>
                <a:gd name="connsiteY2" fmla="*/ 111125 h 231775"/>
                <a:gd name="connsiteX3" fmla="*/ 0 w 1257300"/>
                <a:gd name="connsiteY3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300" h="231775">
                  <a:moveTo>
                    <a:pt x="1257300" y="0"/>
                  </a:moveTo>
                  <a:lnTo>
                    <a:pt x="1257300" y="107950"/>
                  </a:lnTo>
                  <a:lnTo>
                    <a:pt x="0" y="111125"/>
                  </a:lnTo>
                  <a:lnTo>
                    <a:pt x="0" y="231775"/>
                  </a:lnTo>
                </a:path>
              </a:pathLst>
            </a:custGeom>
            <a:ln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3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Quasi-degenerate PT</a:t>
            </a:r>
            <a:endParaRPr lang="en-US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73079" y="1953681"/>
            <a:ext cx="3143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dirty="0">
                <a:ea typeface="HG創英角ｺﾞｼｯｸUB" pitchFamily="49" charset="-128"/>
              </a:rPr>
              <a:t>The effective Hamiltonian:</a:t>
            </a:r>
          </a:p>
        </p:txBody>
      </p:sp>
      <p:sp>
        <p:nvSpPr>
          <p:cNvPr id="4" name="Text Box 31"/>
          <p:cNvSpPr txBox="1">
            <a:spLocks noChangeArrowheads="1"/>
          </p:cNvSpPr>
          <p:nvPr/>
        </p:nvSpPr>
        <p:spPr bwMode="auto">
          <a:xfrm>
            <a:off x="1220788" y="4691738"/>
            <a:ext cx="3194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dirty="0">
                <a:ea typeface="ＭＳ ゴシック" pitchFamily="49" charset="-128"/>
              </a:rPr>
              <a:t>→</a:t>
            </a:r>
            <a:r>
              <a:rPr lang="ja-JP" altLang="en-US" sz="1800" dirty="0" smtClean="0">
                <a:ea typeface="HG創英角ｺﾞｼｯｸUB" pitchFamily="49" charset="-128"/>
              </a:rPr>
              <a:t> </a:t>
            </a:r>
            <a:r>
              <a:rPr lang="en-US" altLang="ja-JP" sz="1800" dirty="0" smtClean="0">
                <a:ea typeface="HG創英角ｺﾞｼｯｸUB" pitchFamily="49" charset="-128"/>
              </a:rPr>
              <a:t>In </a:t>
            </a:r>
            <a:r>
              <a:rPr lang="en-US" altLang="ja-JP" sz="1800" dirty="0">
                <a:ea typeface="HG創英角ｺﾞｼｯｸUB" pitchFamily="49" charset="-128"/>
              </a:rPr>
              <a:t>case of no-degeneracy, </a:t>
            </a:r>
          </a:p>
        </p:txBody>
      </p:sp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1219200" y="4195643"/>
            <a:ext cx="7213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800" dirty="0" smtClean="0">
                <a:ea typeface="ＭＳ ゴシック" pitchFamily="49" charset="-128"/>
              </a:rPr>
              <a:t>→ </a:t>
            </a:r>
            <a:r>
              <a:rPr lang="en-US" altLang="ja-JP" sz="1800" dirty="0" err="1" smtClean="0">
                <a:ea typeface="ＭＳ ゴシック" pitchFamily="49" charset="-128"/>
              </a:rPr>
              <a:t>Diagonalization</a:t>
            </a:r>
            <a:r>
              <a:rPr lang="en-US" altLang="ja-JP" sz="1800" dirty="0" smtClean="0">
                <a:ea typeface="ＭＳ ゴシック" pitchFamily="49" charset="-128"/>
              </a:rPr>
              <a:t> </a:t>
            </a:r>
            <a:r>
              <a:rPr lang="en-US" altLang="ja-JP" sz="1800" dirty="0">
                <a:ea typeface="ＭＳ ゴシック" pitchFamily="49" charset="-128"/>
              </a:rPr>
              <a:t>of           </a:t>
            </a:r>
            <a:r>
              <a:rPr lang="en-US" altLang="ja-JP" sz="1800" dirty="0" smtClean="0">
                <a:ea typeface="ＭＳ ゴシック" pitchFamily="49" charset="-128"/>
              </a:rPr>
              <a:t> </a:t>
            </a:r>
            <a:r>
              <a:rPr lang="en-US" altLang="ja-JP" sz="1800" dirty="0" err="1" smtClean="0">
                <a:ea typeface="ＭＳ ゴシック" pitchFamily="49" charset="-128"/>
              </a:rPr>
              <a:t>yeilds</a:t>
            </a:r>
            <a:r>
              <a:rPr lang="en-US" altLang="ja-JP" sz="1800" dirty="0" smtClean="0">
                <a:ea typeface="ＭＳ ゴシック" pitchFamily="49" charset="-128"/>
              </a:rPr>
              <a:t> </a:t>
            </a:r>
            <a:r>
              <a:rPr lang="en-US" altLang="ja-JP" sz="1800" dirty="0">
                <a:ea typeface="ＭＳ ゴシック" pitchFamily="49" charset="-128"/>
              </a:rPr>
              <a:t>the energy and wave function.</a:t>
            </a:r>
          </a:p>
        </p:txBody>
      </p:sp>
      <p:graphicFrame>
        <p:nvGraphicFramePr>
          <p:cNvPr id="6" name="Object 33"/>
          <p:cNvGraphicFramePr>
            <a:graphicFrameLocks noChangeAspect="1"/>
          </p:cNvGraphicFramePr>
          <p:nvPr>
            <p:extLst/>
          </p:nvPr>
        </p:nvGraphicFramePr>
        <p:xfrm>
          <a:off x="3377441" y="4208344"/>
          <a:ext cx="53816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1" name="数式" r:id="rId4" imgW="368280" imgH="241200" progId="Equation.3">
                  <p:embed/>
                </p:oleObj>
              </mc:Choice>
              <mc:Fallback>
                <p:oleObj name="数式" r:id="rId4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441" y="4208344"/>
                        <a:ext cx="538162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11"/>
          <p:cNvSpPr txBox="1">
            <a:spLocks noChangeArrowheads="1"/>
          </p:cNvSpPr>
          <p:nvPr/>
        </p:nvSpPr>
        <p:spPr bwMode="auto">
          <a:xfrm>
            <a:off x="2567781" y="923260"/>
            <a:ext cx="64595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/>
              <a:t>B. Kirtman, J. Chem. Phys. </a:t>
            </a:r>
            <a:r>
              <a:rPr lang="en-US" altLang="ja-JP" sz="1800" b="1"/>
              <a:t>49</a:t>
            </a:r>
            <a:r>
              <a:rPr lang="en-US" altLang="ja-JP" sz="1800"/>
              <a:t>, 3890 (1968). </a:t>
            </a:r>
          </a:p>
          <a:p>
            <a:r>
              <a:rPr lang="en-US" altLang="ja-JP" sz="1800"/>
              <a:t>I. Shavitt and L. T. Redmon, J. Chem. Phys. </a:t>
            </a:r>
            <a:r>
              <a:rPr lang="en-US" altLang="ja-JP" sz="1800" b="1"/>
              <a:t>73</a:t>
            </a:r>
            <a:r>
              <a:rPr lang="en-US" altLang="ja-JP" sz="1800"/>
              <a:t>, 5711 (1980). </a:t>
            </a:r>
            <a:endParaRPr lang="ja-JP" altLang="en-US" sz="1800"/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909495" y="1741694"/>
            <a:ext cx="53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dirty="0"/>
              <a:t>CI</a:t>
            </a: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7785795" y="1741694"/>
            <a:ext cx="620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/>
              <a:t>PT</a:t>
            </a:r>
          </a:p>
        </p:txBody>
      </p:sp>
      <p:grpSp>
        <p:nvGrpSpPr>
          <p:cNvPr id="10" name="グループ化 25"/>
          <p:cNvGrpSpPr>
            <a:grpSpLocks/>
          </p:cNvGrpSpPr>
          <p:nvPr/>
        </p:nvGrpSpPr>
        <p:grpSpPr bwMode="auto">
          <a:xfrm>
            <a:off x="6855520" y="2159206"/>
            <a:ext cx="1855788" cy="1879600"/>
            <a:chOff x="6810375" y="3076575"/>
            <a:chExt cx="2604294" cy="2638425"/>
          </a:xfrm>
        </p:grpSpPr>
        <p:sp>
          <p:nvSpPr>
            <p:cNvPr id="11" name="Rectangle 27"/>
            <p:cNvSpPr>
              <a:spLocks noChangeArrowheads="1"/>
            </p:cNvSpPr>
            <p:nvPr/>
          </p:nvSpPr>
          <p:spPr bwMode="auto">
            <a:xfrm rot="-5400000">
              <a:off x="8104188" y="2690813"/>
              <a:ext cx="917575" cy="1703387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altLang="ja-JP">
                  <a:ea typeface="ＭＳ ゴシック" pitchFamily="49" charset="-128"/>
                </a:rPr>
                <a:t>PQ</a:t>
              </a:r>
            </a:p>
          </p:txBody>
        </p:sp>
        <p:sp>
          <p:nvSpPr>
            <p:cNvPr id="12" name="Rectangle 5" descr="右上がり対角線"/>
            <p:cNvSpPr>
              <a:spLocks noChangeArrowheads="1"/>
            </p:cNvSpPr>
            <p:nvPr/>
          </p:nvSpPr>
          <p:spPr bwMode="auto">
            <a:xfrm>
              <a:off x="7742238" y="4021138"/>
              <a:ext cx="1671637" cy="1687512"/>
            </a:xfrm>
            <a:prstGeom prst="rect">
              <a:avLst/>
            </a:prstGeom>
            <a:pattFill prst="ltUpDiag">
              <a:fgClr>
                <a:schemeClr val="bg2"/>
              </a:fgClr>
              <a:bgClr>
                <a:srgbClr val="FFFFFF"/>
              </a:bgClr>
            </a:patt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 sz="2400"/>
                <a:t>H</a:t>
              </a:r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6821488" y="4011613"/>
              <a:ext cx="917575" cy="1703387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>
                  <a:ea typeface="ＭＳ ゴシック" pitchFamily="49" charset="-128"/>
                </a:rPr>
                <a:t>QP</a:t>
              </a:r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14" name="Rectangle 38"/>
            <p:cNvSpPr>
              <a:spLocks noChangeArrowheads="1"/>
            </p:cNvSpPr>
            <p:nvPr/>
          </p:nvSpPr>
          <p:spPr bwMode="auto">
            <a:xfrm>
              <a:off x="7753350" y="4021138"/>
              <a:ext cx="227013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7983538" y="4262438"/>
              <a:ext cx="227012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ja-JP">
                <a:ea typeface="ＭＳ ゴシック" pitchFamily="49" charset="-128"/>
              </a:endParaRPr>
            </a:p>
          </p:txBody>
        </p:sp>
        <p:sp>
          <p:nvSpPr>
            <p:cNvPr id="16" name="Rectangle 40"/>
            <p:cNvSpPr>
              <a:spLocks noChangeArrowheads="1"/>
            </p:cNvSpPr>
            <p:nvPr/>
          </p:nvSpPr>
          <p:spPr bwMode="auto">
            <a:xfrm>
              <a:off x="8223250" y="4505325"/>
              <a:ext cx="227013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17" name="Rectangle 41"/>
            <p:cNvSpPr>
              <a:spLocks noChangeArrowheads="1"/>
            </p:cNvSpPr>
            <p:nvPr/>
          </p:nvSpPr>
          <p:spPr bwMode="auto">
            <a:xfrm>
              <a:off x="8472488" y="4745038"/>
              <a:ext cx="227012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18" name="Rectangle 42"/>
            <p:cNvSpPr>
              <a:spLocks noChangeArrowheads="1"/>
            </p:cNvSpPr>
            <p:nvPr/>
          </p:nvSpPr>
          <p:spPr bwMode="auto">
            <a:xfrm>
              <a:off x="8715375" y="4981575"/>
              <a:ext cx="227013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19" name="Rectangle 43"/>
            <p:cNvSpPr>
              <a:spLocks noChangeArrowheads="1"/>
            </p:cNvSpPr>
            <p:nvPr/>
          </p:nvSpPr>
          <p:spPr bwMode="auto">
            <a:xfrm>
              <a:off x="8937625" y="5218113"/>
              <a:ext cx="227013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20" name="Rectangle 44"/>
            <p:cNvSpPr>
              <a:spLocks noChangeArrowheads="1"/>
            </p:cNvSpPr>
            <p:nvPr/>
          </p:nvSpPr>
          <p:spPr bwMode="auto">
            <a:xfrm>
              <a:off x="9169400" y="5454650"/>
              <a:ext cx="233363" cy="244475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ea typeface="ＭＳ ゴシック" pitchFamily="49" charset="-128"/>
              </a:endParaRPr>
            </a:p>
          </p:txBody>
        </p:sp>
        <p:sp>
          <p:nvSpPr>
            <p:cNvPr id="21" name="Rectangle 13" descr="右上がり対角線"/>
            <p:cNvSpPr>
              <a:spLocks noChangeArrowheads="1"/>
            </p:cNvSpPr>
            <p:nvPr/>
          </p:nvSpPr>
          <p:spPr bwMode="auto">
            <a:xfrm>
              <a:off x="6810375" y="3076575"/>
              <a:ext cx="936625" cy="93662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>
                  <a:ea typeface="ＭＳ ゴシック" pitchFamily="49" charset="-128"/>
                </a:rPr>
                <a:t>P</a:t>
              </a:r>
              <a:endParaRPr lang="ja-JP" altLang="en-US">
                <a:ea typeface="ＭＳ ゴシック" pitchFamily="49" charset="-128"/>
              </a:endParaRPr>
            </a:p>
          </p:txBody>
        </p:sp>
      </p:grp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276850" y="5471201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 dirty="0">
                <a:ea typeface="HG創英角ｺﾞｼｯｸUB" pitchFamily="49" charset="-128"/>
              </a:rPr>
              <a:t>(PT2)</a:t>
            </a:r>
          </a:p>
        </p:txBody>
      </p:sp>
      <p:graphicFrame>
        <p:nvGraphicFramePr>
          <p:cNvPr id="24" name="Object 27"/>
          <p:cNvGraphicFramePr>
            <a:graphicFrameLocks noChangeAspect="1"/>
          </p:cNvGraphicFramePr>
          <p:nvPr>
            <p:extLst/>
          </p:nvPr>
        </p:nvGraphicFramePr>
        <p:xfrm>
          <a:off x="1004892" y="2610034"/>
          <a:ext cx="2133600" cy="36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2" name="数式" r:id="rId6" imgW="1473120" imgH="253800" progId="Equation.3">
                  <p:embed/>
                </p:oleObj>
              </mc:Choice>
              <mc:Fallback>
                <p:oleObj name="数式" r:id="rId6" imgW="1473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92" y="2610034"/>
                        <a:ext cx="2133600" cy="3679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8"/>
          <p:cNvGraphicFramePr>
            <a:graphicFrameLocks noChangeAspect="1"/>
          </p:cNvGraphicFramePr>
          <p:nvPr>
            <p:extLst/>
          </p:nvPr>
        </p:nvGraphicFramePr>
        <p:xfrm>
          <a:off x="1016004" y="3170092"/>
          <a:ext cx="5486400" cy="759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3" name="数式" r:id="rId8" imgW="3670200" imgH="507960" progId="Equation.3">
                  <p:embed/>
                </p:oleObj>
              </mc:Choice>
              <mc:Fallback>
                <p:oleObj name="数式" r:id="rId8" imgW="36702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4" y="3170092"/>
                        <a:ext cx="5486400" cy="7595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/>
          </p:nvPr>
        </p:nvGraphicFramePr>
        <p:xfrm>
          <a:off x="2195513" y="5217558"/>
          <a:ext cx="2884488" cy="675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4" name="数式" r:id="rId10" imgW="2006280" imgH="469800" progId="Equation.3">
                  <p:embed/>
                </p:oleObj>
              </mc:Choice>
              <mc:Fallback>
                <p:oleObj name="数式" r:id="rId10" imgW="20062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217558"/>
                        <a:ext cx="2884488" cy="6753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3"/>
          <p:cNvSpPr/>
          <p:nvPr/>
        </p:nvSpPr>
        <p:spPr>
          <a:xfrm>
            <a:off x="457200" y="5991944"/>
            <a:ext cx="8229600" cy="6960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 and Q space is efficiently constructed based on </a:t>
            </a:r>
            <a:r>
              <a:rPr lang="en-US" sz="2400" dirty="0" err="1" smtClean="0">
                <a:latin typeface="Symbol" charset="2"/>
                <a:cs typeface="Symbol" charset="2"/>
              </a:rPr>
              <a:t>l</a:t>
            </a:r>
            <a:r>
              <a:rPr lang="en-US" sz="2400" b="1" baseline="-25000" dirty="0" err="1" smtClean="0">
                <a:latin typeface="Times New Roman"/>
                <a:cs typeface="Times New Roman"/>
              </a:rPr>
              <a:t>pq</a:t>
            </a:r>
            <a:endParaRPr lang="en-US" sz="2400" b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09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/>
        </p:nvCxnSpPr>
        <p:spPr>
          <a:xfrm>
            <a:off x="1075997" y="3160272"/>
            <a:ext cx="322580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338569" y="3160272"/>
            <a:ext cx="322580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vqdpt2_deviation_from_VCI_nGen1_PM.eps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58"/>
          <a:stretch/>
        </p:blipFill>
        <p:spPr>
          <a:xfrm>
            <a:off x="4768412" y="1548876"/>
            <a:ext cx="3877169" cy="3038030"/>
          </a:xfrm>
          <a:prstGeom prst="rect">
            <a:avLst/>
          </a:prstGeom>
        </p:spPr>
      </p:pic>
      <p:pic>
        <p:nvPicPr>
          <p:cNvPr id="6" name="図 5" descr="vqdpt2_deviation_from_VCI_nGen1_PM.eps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942"/>
          <a:stretch/>
        </p:blipFill>
        <p:spPr>
          <a:xfrm>
            <a:off x="517950" y="1548875"/>
            <a:ext cx="3877169" cy="30451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267" y="238360"/>
            <a:ext cx="8805333" cy="666022"/>
          </a:xfrm>
        </p:spPr>
        <p:txBody>
          <a:bodyPr>
            <a:normAutofit fontScale="90000"/>
          </a:bodyPr>
          <a:lstStyle/>
          <a:p>
            <a:r>
              <a:rPr lang="en-US" altLang="ja-JP" dirty="0">
                <a:solidFill>
                  <a:srgbClr val="FF6600"/>
                </a:solidFill>
              </a:rPr>
              <a:t>oc</a:t>
            </a:r>
            <a:r>
              <a:rPr lang="en-US" altLang="ja-JP" dirty="0"/>
              <a:t>-</a:t>
            </a:r>
            <a:r>
              <a:rPr lang="en-US" altLang="ja-JP" dirty="0" smtClean="0"/>
              <a:t>VQDPT2</a:t>
            </a:r>
            <a:endParaRPr kumimoji="1" lang="ja-JP" altLang="en-US" dirty="0"/>
          </a:p>
        </p:txBody>
      </p:sp>
      <p:sp>
        <p:nvSpPr>
          <p:cNvPr id="3" name="TextBox 22"/>
          <p:cNvSpPr txBox="1"/>
          <p:nvPr/>
        </p:nvSpPr>
        <p:spPr>
          <a:xfrm>
            <a:off x="3682822" y="889869"/>
            <a:ext cx="204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Yagi </a:t>
            </a:r>
            <a:r>
              <a:rPr lang="en-US" dirty="0"/>
              <a:t>&amp; </a:t>
            </a:r>
            <a:r>
              <a:rPr lang="en-US" dirty="0" err="1" smtClean="0"/>
              <a:t>Otaki</a:t>
            </a:r>
            <a:r>
              <a:rPr lang="en-US" dirty="0" smtClean="0"/>
              <a:t> (2014).</a:t>
            </a:r>
            <a:endParaRPr lang="en-US" dirty="0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31078"/>
              </p:ext>
            </p:extLst>
          </p:nvPr>
        </p:nvGraphicFramePr>
        <p:xfrm>
          <a:off x="978132" y="4617569"/>
          <a:ext cx="33236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917"/>
                <a:gridCol w="830917"/>
                <a:gridCol w="830917"/>
                <a:gridCol w="830917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nc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14.5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6.9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13.4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oc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17.5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rgbClr val="FF0080"/>
                          </a:solidFill>
                        </a:rPr>
                        <a:t>1.4</a:t>
                      </a:r>
                      <a:endParaRPr kumimoji="1" lang="ja-JP" altLang="en-US" b="1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rgbClr val="FF0080"/>
                          </a:solidFill>
                        </a:rPr>
                        <a:t>1.5</a:t>
                      </a:r>
                      <a:endParaRPr kumimoji="1" lang="ja-JP" altLang="en-US" b="1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503186"/>
              </p:ext>
            </p:extLst>
          </p:nvPr>
        </p:nvGraphicFramePr>
        <p:xfrm>
          <a:off x="5240704" y="4617569"/>
          <a:ext cx="33236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917"/>
                <a:gridCol w="830917"/>
                <a:gridCol w="830917"/>
                <a:gridCol w="830917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4MR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nc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37.9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20.3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35.0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oc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63.9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rgbClr val="FF0080"/>
                          </a:solidFill>
                        </a:rPr>
                        <a:t>14.0</a:t>
                      </a:r>
                      <a:endParaRPr kumimoji="1" lang="ja-JP" altLang="en-US" b="1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rgbClr val="FF0080"/>
                          </a:solidFill>
                        </a:rPr>
                        <a:t>13.9</a:t>
                      </a:r>
                      <a:endParaRPr kumimoji="1" lang="ja-JP" altLang="en-US" b="1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Rectangle 2"/>
          <p:cNvSpPr/>
          <p:nvPr/>
        </p:nvSpPr>
        <p:spPr>
          <a:xfrm>
            <a:off x="1143007" y="5863328"/>
            <a:ext cx="7186973" cy="87249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ja-JP" sz="2400" dirty="0" smtClean="0">
                <a:solidFill>
                  <a:schemeClr val="tx1"/>
                </a:solidFill>
              </a:rPr>
              <a:t>oc-VQDPT2 converge smoothly with respect to the order of mode coupling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 rot="16200000">
            <a:off x="-189066" y="2808756"/>
            <a:ext cx="1701432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Error from VCI / cm</a:t>
            </a:r>
            <a:r>
              <a:rPr kumimoji="1" lang="en-US" altLang="ja-JP" sz="1400" baseline="30000" dirty="0" smtClean="0"/>
              <a:t>-1</a:t>
            </a:r>
            <a:endParaRPr kumimoji="1" lang="ja-JP" altLang="en-US" sz="1400" baseline="30000" dirty="0"/>
          </a:p>
        </p:txBody>
      </p:sp>
      <p:sp>
        <p:nvSpPr>
          <p:cNvPr id="26" name="テキスト ボックス 25"/>
          <p:cNvSpPr txBox="1"/>
          <p:nvPr/>
        </p:nvSpPr>
        <p:spPr>
          <a:xfrm rot="16200000">
            <a:off x="4071585" y="2808757"/>
            <a:ext cx="1701432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Error from VCI / cm</a:t>
            </a:r>
            <a:r>
              <a:rPr kumimoji="1" lang="en-US" altLang="ja-JP" sz="1400" baseline="30000" dirty="0" smtClean="0"/>
              <a:t>-1</a:t>
            </a:r>
            <a:endParaRPr kumimoji="1" lang="ja-JP" alt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9421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Normal Coordinates</a:t>
            </a:r>
            <a:endParaRPr kumimoji="1" lang="ja-JP" altLang="en-US" dirty="0"/>
          </a:p>
        </p:txBody>
      </p:sp>
      <p:sp>
        <p:nvSpPr>
          <p:cNvPr id="5" name="TextBox 10"/>
          <p:cNvSpPr txBox="1"/>
          <p:nvPr/>
        </p:nvSpPr>
        <p:spPr>
          <a:xfrm>
            <a:off x="949244" y="849067"/>
            <a:ext cx="5791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Obtained by </a:t>
            </a:r>
            <a:r>
              <a:rPr lang="en-US" sz="2000" dirty="0" err="1" smtClean="0"/>
              <a:t>diagonalizing</a:t>
            </a:r>
            <a:r>
              <a:rPr lang="en-US" sz="2000" dirty="0" smtClean="0"/>
              <a:t> the mass-weighted Hessian</a:t>
            </a:r>
            <a:endParaRPr lang="en-US" sz="2000" dirty="0"/>
          </a:p>
        </p:txBody>
      </p:sp>
      <p:sp>
        <p:nvSpPr>
          <p:cNvPr id="23" name="Oval 65"/>
          <p:cNvSpPr/>
          <p:nvPr/>
        </p:nvSpPr>
        <p:spPr>
          <a:xfrm>
            <a:off x="599311" y="940333"/>
            <a:ext cx="239059" cy="2390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10"/>
          <p:cNvGrpSpPr/>
          <p:nvPr/>
        </p:nvGrpSpPr>
        <p:grpSpPr>
          <a:xfrm>
            <a:off x="1258288" y="1577234"/>
            <a:ext cx="2258851" cy="1845583"/>
            <a:chOff x="1616194" y="1462527"/>
            <a:chExt cx="2732136" cy="2232278"/>
          </a:xfrm>
        </p:grpSpPr>
        <p:cxnSp>
          <p:nvCxnSpPr>
            <p:cNvPr id="41" name="Straight Arrow Connector 21"/>
            <p:cNvCxnSpPr/>
            <p:nvPr/>
          </p:nvCxnSpPr>
          <p:spPr>
            <a:xfrm>
              <a:off x="1616194" y="2655641"/>
              <a:ext cx="27321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22"/>
            <p:cNvCxnSpPr/>
            <p:nvPr/>
          </p:nvCxnSpPr>
          <p:spPr>
            <a:xfrm flipV="1">
              <a:off x="2982262" y="1462527"/>
              <a:ext cx="0" cy="22322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1"/>
          <p:cNvGrpSpPr/>
          <p:nvPr/>
        </p:nvGrpSpPr>
        <p:grpSpPr>
          <a:xfrm rot="19800000">
            <a:off x="1687787" y="2213642"/>
            <a:ext cx="1399853" cy="700049"/>
            <a:chOff x="4194407" y="4175899"/>
            <a:chExt cx="1693156" cy="846726"/>
          </a:xfrm>
        </p:grpSpPr>
        <p:sp>
          <p:nvSpPr>
            <p:cNvPr id="44" name="Oval 19"/>
            <p:cNvSpPr/>
            <p:nvPr/>
          </p:nvSpPr>
          <p:spPr>
            <a:xfrm>
              <a:off x="4559973" y="4368337"/>
              <a:ext cx="962020" cy="48109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20"/>
            <p:cNvSpPr/>
            <p:nvPr/>
          </p:nvSpPr>
          <p:spPr>
            <a:xfrm>
              <a:off x="4194407" y="4175899"/>
              <a:ext cx="1693156" cy="846726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13"/>
          <p:cNvSpPr txBox="1"/>
          <p:nvPr/>
        </p:nvSpPr>
        <p:spPr>
          <a:xfrm>
            <a:off x="3525651" y="246126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7" name="TextBox 14"/>
          <p:cNvSpPr txBox="1"/>
          <p:nvPr/>
        </p:nvSpPr>
        <p:spPr>
          <a:xfrm>
            <a:off x="2052133" y="1262851"/>
            <a:ext cx="3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grpSp>
        <p:nvGrpSpPr>
          <p:cNvPr id="48" name="Group 23"/>
          <p:cNvGrpSpPr/>
          <p:nvPr/>
        </p:nvGrpSpPr>
        <p:grpSpPr>
          <a:xfrm>
            <a:off x="1228170" y="1577234"/>
            <a:ext cx="2654840" cy="1845583"/>
            <a:chOff x="6048804" y="1797471"/>
            <a:chExt cx="2654840" cy="1845583"/>
          </a:xfrm>
        </p:grpSpPr>
        <p:grpSp>
          <p:nvGrpSpPr>
            <p:cNvPr id="66" name="Group 12"/>
            <p:cNvGrpSpPr/>
            <p:nvPr/>
          </p:nvGrpSpPr>
          <p:grpSpPr>
            <a:xfrm rot="19610828">
              <a:off x="6048804" y="1797471"/>
              <a:ext cx="2258851" cy="1845583"/>
              <a:chOff x="1616194" y="1462527"/>
              <a:chExt cx="2732136" cy="2232278"/>
            </a:xfrm>
          </p:grpSpPr>
          <p:cxnSp>
            <p:nvCxnSpPr>
              <p:cNvPr id="69" name="Straight Arrow Connector 17"/>
              <p:cNvCxnSpPr/>
              <p:nvPr/>
            </p:nvCxnSpPr>
            <p:spPr>
              <a:xfrm>
                <a:off x="1616194" y="2655641"/>
                <a:ext cx="273213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8"/>
              <p:cNvCxnSpPr/>
              <p:nvPr/>
            </p:nvCxnSpPr>
            <p:spPr>
              <a:xfrm flipV="1">
                <a:off x="2982262" y="1462527"/>
                <a:ext cx="0" cy="2232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15"/>
            <p:cNvSpPr txBox="1"/>
            <p:nvPr/>
          </p:nvSpPr>
          <p:spPr>
            <a:xfrm>
              <a:off x="8158605" y="1852227"/>
              <a:ext cx="545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68" name="TextBox 16"/>
            <p:cNvSpPr txBox="1"/>
            <p:nvPr/>
          </p:nvSpPr>
          <p:spPr>
            <a:xfrm>
              <a:off x="6292733" y="1815808"/>
              <a:ext cx="62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223335" y="1359589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 = c</a:t>
            </a:r>
            <a:r>
              <a:rPr kumimoji="1" lang="en-US" altLang="ja-JP" baseline="-25000" dirty="0" smtClean="0"/>
              <a:t>11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1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</a:t>
            </a:r>
            <a:r>
              <a:rPr kumimoji="1" lang="en-US" altLang="ja-JP" baseline="-25000" dirty="0" smtClean="0"/>
              <a:t>22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2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</a:t>
            </a:r>
            <a:r>
              <a:rPr kumimoji="1" lang="en-US" altLang="ja-JP" baseline="-25000" dirty="0" smtClean="0"/>
              <a:t>12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1</a:t>
            </a:r>
            <a:r>
              <a:rPr kumimoji="1" lang="en-US" altLang="ja-JP" dirty="0" smtClean="0"/>
              <a:t>x</a:t>
            </a:r>
            <a:r>
              <a:rPr kumimoji="1" lang="en-US" altLang="ja-JP" baseline="-25000" dirty="0" smtClean="0"/>
              <a:t>2</a:t>
            </a:r>
            <a:endParaRPr kumimoji="1" lang="ja-JP" altLang="en-US" baseline="-250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223335" y="22169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 = c’</a:t>
            </a:r>
            <a:r>
              <a:rPr kumimoji="1" lang="en-US" altLang="ja-JP" baseline="-25000" dirty="0" smtClean="0"/>
              <a:t>11</a:t>
            </a:r>
            <a:r>
              <a:rPr kumimoji="1" lang="en-US" altLang="ja-JP" dirty="0" smtClean="0"/>
              <a:t> Q</a:t>
            </a:r>
            <a:r>
              <a:rPr kumimoji="1" lang="en-US" altLang="ja-JP" baseline="-25000" dirty="0" smtClean="0"/>
              <a:t>1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c’</a:t>
            </a:r>
            <a:r>
              <a:rPr kumimoji="1" lang="en-US" altLang="ja-JP" baseline="-25000" dirty="0" smtClean="0"/>
              <a:t>22</a:t>
            </a:r>
            <a:r>
              <a:rPr kumimoji="1" lang="en-US" altLang="ja-JP" dirty="0" smtClean="0"/>
              <a:t> Q</a:t>
            </a:r>
            <a:r>
              <a:rPr kumimoji="1" lang="en-US" altLang="ja-JP" baseline="-25000" dirty="0" smtClean="0"/>
              <a:t>2</a:t>
            </a:r>
            <a:r>
              <a:rPr kumimoji="1" lang="en-US" altLang="ja-JP" baseline="30000" dirty="0" smtClean="0"/>
              <a:t>2</a:t>
            </a:r>
            <a:endParaRPr kumimoji="1" lang="ja-JP" altLang="en-US" baseline="-250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5085369" y="1818421"/>
            <a:ext cx="0" cy="3795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図形グループ 37"/>
          <p:cNvGrpSpPr/>
          <p:nvPr/>
        </p:nvGrpSpPr>
        <p:grpSpPr>
          <a:xfrm>
            <a:off x="4223335" y="2657997"/>
            <a:ext cx="4373463" cy="1060507"/>
            <a:chOff x="4723991" y="2766077"/>
            <a:chExt cx="4373463" cy="1060507"/>
          </a:xfrm>
        </p:grpSpPr>
        <p:grpSp>
          <p:nvGrpSpPr>
            <p:cNvPr id="37" name="図形グループ 36"/>
            <p:cNvGrpSpPr/>
            <p:nvPr/>
          </p:nvGrpSpPr>
          <p:grpSpPr>
            <a:xfrm>
              <a:off x="5235378" y="3083810"/>
              <a:ext cx="3620895" cy="742774"/>
              <a:chOff x="5235378" y="3083810"/>
              <a:chExt cx="3620895" cy="742774"/>
            </a:xfrm>
          </p:grpSpPr>
          <p:grpSp>
            <p:nvGrpSpPr>
              <p:cNvPr id="35" name="図形グループ 34"/>
              <p:cNvGrpSpPr/>
              <p:nvPr/>
            </p:nvGrpSpPr>
            <p:grpSpPr>
              <a:xfrm>
                <a:off x="6479248" y="3083810"/>
                <a:ext cx="1054740" cy="742774"/>
                <a:chOff x="5194330" y="3083810"/>
                <a:chExt cx="1054740" cy="742774"/>
              </a:xfrm>
            </p:grpSpPr>
            <p:pic>
              <p:nvPicPr>
                <p:cNvPr id="102" name="Picture 39" descr="mp2-a.jp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330" y="3083810"/>
                  <a:ext cx="1054740" cy="742774"/>
                </a:xfrm>
                <a:prstGeom prst="rect">
                  <a:avLst/>
                </a:prstGeom>
              </p:spPr>
            </p:pic>
            <p:sp>
              <p:nvSpPr>
                <p:cNvPr id="105" name="Right Arrow 42"/>
                <p:cNvSpPr/>
                <p:nvPr/>
              </p:nvSpPr>
              <p:spPr>
                <a:xfrm rot="2616980">
                  <a:off x="5949187" y="3580813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ight Arrow 43"/>
                <p:cNvSpPr/>
                <p:nvPr/>
              </p:nvSpPr>
              <p:spPr>
                <a:xfrm rot="8184983">
                  <a:off x="5332595" y="3575744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図形グループ 33"/>
              <p:cNvGrpSpPr/>
              <p:nvPr/>
            </p:nvGrpSpPr>
            <p:grpSpPr>
              <a:xfrm>
                <a:off x="5235378" y="3083810"/>
                <a:ext cx="1054740" cy="742774"/>
                <a:chOff x="6409509" y="3083810"/>
                <a:chExt cx="1054740" cy="742774"/>
              </a:xfrm>
            </p:grpSpPr>
            <p:pic>
              <p:nvPicPr>
                <p:cNvPr id="103" name="Picture 40" descr="mp2-a.jp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9509" y="3083810"/>
                  <a:ext cx="1054740" cy="742774"/>
                </a:xfrm>
                <a:prstGeom prst="rect">
                  <a:avLst/>
                </a:prstGeom>
              </p:spPr>
            </p:pic>
            <p:sp>
              <p:nvSpPr>
                <p:cNvPr id="107" name="Right Arrow 44"/>
                <p:cNvSpPr/>
                <p:nvPr/>
              </p:nvSpPr>
              <p:spPr>
                <a:xfrm rot="2616980">
                  <a:off x="6770183" y="3580812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ight Arrow 45"/>
                <p:cNvSpPr/>
                <p:nvPr/>
              </p:nvSpPr>
              <p:spPr>
                <a:xfrm rot="8184983">
                  <a:off x="6935734" y="3575745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図形グループ 35"/>
              <p:cNvGrpSpPr/>
              <p:nvPr/>
            </p:nvGrpSpPr>
            <p:grpSpPr>
              <a:xfrm>
                <a:off x="7801533" y="3083810"/>
                <a:ext cx="1054740" cy="742774"/>
                <a:chOff x="7689893" y="3083810"/>
                <a:chExt cx="1054740" cy="742774"/>
              </a:xfrm>
            </p:grpSpPr>
            <p:pic>
              <p:nvPicPr>
                <p:cNvPr id="104" name="Picture 41" descr="mp2-a.jp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9893" y="3083810"/>
                  <a:ext cx="1054740" cy="742774"/>
                </a:xfrm>
                <a:prstGeom prst="rect">
                  <a:avLst/>
                </a:prstGeom>
              </p:spPr>
            </p:pic>
            <p:sp>
              <p:nvSpPr>
                <p:cNvPr id="109" name="Right Arrow 46"/>
                <p:cNvSpPr/>
                <p:nvPr/>
              </p:nvSpPr>
              <p:spPr>
                <a:xfrm rot="13142627">
                  <a:off x="8391903" y="3371340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ight Arrow 47"/>
                <p:cNvSpPr/>
                <p:nvPr/>
              </p:nvSpPr>
              <p:spPr>
                <a:xfrm rot="8184983">
                  <a:off x="7825990" y="3575745"/>
                  <a:ext cx="159279" cy="88671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ight Arrow 48"/>
                <p:cNvSpPr/>
                <p:nvPr/>
              </p:nvSpPr>
              <p:spPr>
                <a:xfrm>
                  <a:off x="8331089" y="3307148"/>
                  <a:ext cx="90059" cy="61608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7" name="TextBox 10"/>
            <p:cNvSpPr txBox="1"/>
            <p:nvPr/>
          </p:nvSpPr>
          <p:spPr>
            <a:xfrm>
              <a:off x="4723991" y="2766077"/>
              <a:ext cx="4373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(ex) Normal </a:t>
              </a:r>
              <a:r>
                <a:rPr lang="en-US" dirty="0" smtClean="0"/>
                <a:t>coordinates </a:t>
              </a:r>
              <a:r>
                <a:rPr lang="en-US" dirty="0"/>
                <a:t>of a water molecule</a:t>
              </a:r>
            </a:p>
          </p:txBody>
        </p:sp>
      </p:grpSp>
      <p:sp>
        <p:nvSpPr>
          <p:cNvPr id="112" name="TextBox 10"/>
          <p:cNvSpPr txBox="1"/>
          <p:nvPr/>
        </p:nvSpPr>
        <p:spPr>
          <a:xfrm>
            <a:off x="949244" y="3694477"/>
            <a:ext cx="462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Normal coordinates tend to be delocalized</a:t>
            </a:r>
            <a:endParaRPr lang="en-US" sz="2000" dirty="0"/>
          </a:p>
        </p:txBody>
      </p:sp>
      <p:sp>
        <p:nvSpPr>
          <p:cNvPr id="113" name="Oval 65"/>
          <p:cNvSpPr/>
          <p:nvPr/>
        </p:nvSpPr>
        <p:spPr>
          <a:xfrm>
            <a:off x="599311" y="3785743"/>
            <a:ext cx="239059" cy="2390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0"/>
          <p:cNvGrpSpPr/>
          <p:nvPr/>
        </p:nvGrpSpPr>
        <p:grpSpPr>
          <a:xfrm>
            <a:off x="1267518" y="4582445"/>
            <a:ext cx="2258851" cy="1845583"/>
            <a:chOff x="1616194" y="1462527"/>
            <a:chExt cx="2732136" cy="2232278"/>
          </a:xfrm>
        </p:grpSpPr>
        <p:cxnSp>
          <p:nvCxnSpPr>
            <p:cNvPr id="115" name="Straight Arrow Connector 21"/>
            <p:cNvCxnSpPr/>
            <p:nvPr/>
          </p:nvCxnSpPr>
          <p:spPr>
            <a:xfrm>
              <a:off x="1616194" y="2655641"/>
              <a:ext cx="27321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22"/>
            <p:cNvCxnSpPr/>
            <p:nvPr/>
          </p:nvCxnSpPr>
          <p:spPr>
            <a:xfrm flipV="1">
              <a:off x="2982262" y="1462527"/>
              <a:ext cx="0" cy="22322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"/>
          <p:cNvGrpSpPr/>
          <p:nvPr/>
        </p:nvGrpSpPr>
        <p:grpSpPr>
          <a:xfrm rot="19800000">
            <a:off x="1694069" y="4855065"/>
            <a:ext cx="1399853" cy="1331338"/>
            <a:chOff x="4194407" y="4175899"/>
            <a:chExt cx="1693156" cy="846726"/>
          </a:xfrm>
        </p:grpSpPr>
        <p:sp>
          <p:nvSpPr>
            <p:cNvPr id="118" name="Oval 19"/>
            <p:cNvSpPr/>
            <p:nvPr/>
          </p:nvSpPr>
          <p:spPr>
            <a:xfrm>
              <a:off x="4559973" y="4368337"/>
              <a:ext cx="962020" cy="48109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20"/>
            <p:cNvSpPr/>
            <p:nvPr/>
          </p:nvSpPr>
          <p:spPr>
            <a:xfrm>
              <a:off x="4194407" y="4175899"/>
              <a:ext cx="1693156" cy="846726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3"/>
          <p:cNvSpPr txBox="1"/>
          <p:nvPr/>
        </p:nvSpPr>
        <p:spPr>
          <a:xfrm>
            <a:off x="3534881" y="546647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21" name="TextBox 14"/>
          <p:cNvSpPr txBox="1"/>
          <p:nvPr/>
        </p:nvSpPr>
        <p:spPr>
          <a:xfrm>
            <a:off x="2086515" y="4148232"/>
            <a:ext cx="3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grpSp>
        <p:nvGrpSpPr>
          <p:cNvPr id="122" name="Group 23"/>
          <p:cNvGrpSpPr/>
          <p:nvPr/>
        </p:nvGrpSpPr>
        <p:grpSpPr>
          <a:xfrm rot="20789333">
            <a:off x="1208949" y="4536855"/>
            <a:ext cx="2654840" cy="1856498"/>
            <a:chOff x="6048804" y="1786556"/>
            <a:chExt cx="2654840" cy="1856498"/>
          </a:xfrm>
        </p:grpSpPr>
        <p:grpSp>
          <p:nvGrpSpPr>
            <p:cNvPr id="123" name="Group 12"/>
            <p:cNvGrpSpPr/>
            <p:nvPr/>
          </p:nvGrpSpPr>
          <p:grpSpPr>
            <a:xfrm rot="19610828">
              <a:off x="6048804" y="1797471"/>
              <a:ext cx="2258851" cy="1845583"/>
              <a:chOff x="1616194" y="1462527"/>
              <a:chExt cx="2732136" cy="2232278"/>
            </a:xfrm>
          </p:grpSpPr>
          <p:cxnSp>
            <p:nvCxnSpPr>
              <p:cNvPr id="126" name="Straight Arrow Connector 17"/>
              <p:cNvCxnSpPr/>
              <p:nvPr/>
            </p:nvCxnSpPr>
            <p:spPr>
              <a:xfrm>
                <a:off x="1616194" y="2655641"/>
                <a:ext cx="273213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8"/>
              <p:cNvCxnSpPr/>
              <p:nvPr/>
            </p:nvCxnSpPr>
            <p:spPr>
              <a:xfrm flipV="1">
                <a:off x="2982262" y="1462527"/>
                <a:ext cx="0" cy="2232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5"/>
            <p:cNvSpPr txBox="1"/>
            <p:nvPr/>
          </p:nvSpPr>
          <p:spPr>
            <a:xfrm>
              <a:off x="8158605" y="1852227"/>
              <a:ext cx="545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25" name="TextBox 16"/>
            <p:cNvSpPr txBox="1"/>
            <p:nvPr/>
          </p:nvSpPr>
          <p:spPr>
            <a:xfrm>
              <a:off x="6248647" y="1786556"/>
              <a:ext cx="62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28" name="テキスト ボックス 127"/>
          <p:cNvSpPr txBox="1"/>
          <p:nvPr/>
        </p:nvSpPr>
        <p:spPr>
          <a:xfrm>
            <a:off x="4232565" y="419205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 = c</a:t>
            </a:r>
            <a:r>
              <a:rPr kumimoji="1" lang="en-US" altLang="ja-JP" baseline="-25000" dirty="0" smtClean="0"/>
              <a:t>11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1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</a:t>
            </a:r>
            <a:r>
              <a:rPr kumimoji="1" lang="en-US" altLang="ja-JP" baseline="-25000" dirty="0" smtClean="0"/>
              <a:t>22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2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</a:t>
            </a:r>
            <a:r>
              <a:rPr kumimoji="1" lang="en-US" altLang="ja-JP" baseline="-25000" dirty="0" smtClean="0"/>
              <a:t>12</a:t>
            </a:r>
            <a:r>
              <a:rPr kumimoji="1" lang="en-US" altLang="ja-JP" dirty="0" smtClean="0"/>
              <a:t> x</a:t>
            </a:r>
            <a:r>
              <a:rPr kumimoji="1" lang="en-US" altLang="ja-JP" baseline="-25000" dirty="0" smtClean="0"/>
              <a:t>1</a:t>
            </a:r>
            <a:r>
              <a:rPr kumimoji="1" lang="en-US" altLang="ja-JP" dirty="0" smtClean="0"/>
              <a:t>x</a:t>
            </a:r>
            <a:r>
              <a:rPr kumimoji="1" lang="en-US" altLang="ja-JP" baseline="-25000" dirty="0" smtClean="0"/>
              <a:t>2</a:t>
            </a:r>
            <a:endParaRPr kumimoji="1" lang="ja-JP" altLang="en-US" baseline="-25000" dirty="0"/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4232565" y="581129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 = c’</a:t>
            </a:r>
            <a:r>
              <a:rPr kumimoji="1" lang="en-US" altLang="ja-JP" baseline="-25000" dirty="0" smtClean="0"/>
              <a:t>11</a:t>
            </a:r>
            <a:r>
              <a:rPr kumimoji="1" lang="en-US" altLang="ja-JP" dirty="0" smtClean="0"/>
              <a:t> Q</a:t>
            </a:r>
            <a:r>
              <a:rPr kumimoji="1" lang="en-US" altLang="ja-JP" baseline="-25000" dirty="0" smtClean="0"/>
              <a:t>1</a:t>
            </a:r>
            <a:r>
              <a:rPr kumimoji="1" lang="en-US" altLang="ja-JP" baseline="30000" dirty="0" smtClean="0"/>
              <a:t>2</a:t>
            </a:r>
            <a:r>
              <a:rPr kumimoji="1" lang="en-US" altLang="ja-JP" dirty="0" smtClean="0"/>
              <a:t> + c’</a:t>
            </a:r>
            <a:r>
              <a:rPr kumimoji="1" lang="en-US" altLang="ja-JP" baseline="-25000" dirty="0" smtClean="0"/>
              <a:t>22</a:t>
            </a:r>
            <a:r>
              <a:rPr kumimoji="1" lang="en-US" altLang="ja-JP" dirty="0" smtClean="0"/>
              <a:t> Q</a:t>
            </a:r>
            <a:r>
              <a:rPr kumimoji="1" lang="en-US" altLang="ja-JP" baseline="-25000" dirty="0" smtClean="0"/>
              <a:t>2</a:t>
            </a:r>
            <a:r>
              <a:rPr kumimoji="1" lang="en-US" altLang="ja-JP" baseline="30000" dirty="0" smtClean="0"/>
              <a:t>2</a:t>
            </a:r>
            <a:endParaRPr kumimoji="1" lang="ja-JP" altLang="en-US" baseline="-25000" dirty="0"/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7008810" y="4208156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with c</a:t>
            </a:r>
            <a:r>
              <a:rPr kumimoji="1" lang="en-US" altLang="ja-JP" baseline="-25000" dirty="0" smtClean="0"/>
              <a:t>11</a:t>
            </a:r>
            <a:r>
              <a:rPr kumimoji="1" lang="en-US" altLang="ja-JP" dirty="0" smtClean="0"/>
              <a:t> ≈ c</a:t>
            </a:r>
            <a:r>
              <a:rPr kumimoji="1" lang="en-US" altLang="ja-JP" baseline="-25000" dirty="0" smtClean="0"/>
              <a:t>22</a:t>
            </a:r>
            <a:r>
              <a:rPr kumimoji="1" lang="en-US" altLang="ja-JP" dirty="0" smtClean="0"/>
              <a:t> &gt;&gt; c</a:t>
            </a:r>
            <a:r>
              <a:rPr kumimoji="1" lang="en-US" altLang="ja-JP" baseline="-25000" dirty="0" smtClean="0"/>
              <a:t>12</a:t>
            </a:r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cxnSp>
        <p:nvCxnSpPr>
          <p:cNvPr id="131" name="直線矢印コネクタ 130"/>
          <p:cNvCxnSpPr/>
          <p:nvPr/>
        </p:nvCxnSpPr>
        <p:spPr>
          <a:xfrm>
            <a:off x="5094599" y="5185096"/>
            <a:ext cx="0" cy="599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図形グループ 13"/>
          <p:cNvGrpSpPr/>
          <p:nvPr/>
        </p:nvGrpSpPr>
        <p:grpSpPr>
          <a:xfrm>
            <a:off x="4636185" y="6265520"/>
            <a:ext cx="3236136" cy="397804"/>
            <a:chOff x="5194388" y="6294248"/>
            <a:chExt cx="3236136" cy="397804"/>
          </a:xfrm>
        </p:grpSpPr>
        <p:grpSp>
          <p:nvGrpSpPr>
            <p:cNvPr id="13" name="図形グループ 12"/>
            <p:cNvGrpSpPr/>
            <p:nvPr/>
          </p:nvGrpSpPr>
          <p:grpSpPr>
            <a:xfrm>
              <a:off x="5194388" y="6294248"/>
              <a:ext cx="1340564" cy="397804"/>
              <a:chOff x="5082628" y="6154596"/>
              <a:chExt cx="1340564" cy="397804"/>
            </a:xfrm>
          </p:grpSpPr>
          <p:sp>
            <p:nvSpPr>
              <p:cNvPr id="64" name="Right Arrow 47"/>
              <p:cNvSpPr/>
              <p:nvPr/>
            </p:nvSpPr>
            <p:spPr>
              <a:xfrm>
                <a:off x="6149764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ight Arrow 47"/>
              <p:cNvSpPr/>
              <p:nvPr/>
            </p:nvSpPr>
            <p:spPr>
              <a:xfrm rot="10800000">
                <a:off x="5097695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10"/>
              <p:cNvSpPr txBox="1"/>
              <p:nvPr/>
            </p:nvSpPr>
            <p:spPr>
              <a:xfrm>
                <a:off x="5082628" y="6154596"/>
                <a:ext cx="13405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HO-(CH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)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-OH</a:t>
                </a:r>
                <a:endParaRPr lang="en-US" sz="1600" dirty="0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7089960" y="6311125"/>
              <a:ext cx="1340564" cy="380927"/>
              <a:chOff x="6978200" y="6171473"/>
              <a:chExt cx="1340564" cy="380927"/>
            </a:xfrm>
          </p:grpSpPr>
          <p:sp>
            <p:nvSpPr>
              <p:cNvPr id="76" name="Right Arrow 47"/>
              <p:cNvSpPr/>
              <p:nvPr/>
            </p:nvSpPr>
            <p:spPr>
              <a:xfrm rot="10800000">
                <a:off x="7983607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ight Arrow 47"/>
              <p:cNvSpPr/>
              <p:nvPr/>
            </p:nvSpPr>
            <p:spPr>
              <a:xfrm rot="10800000">
                <a:off x="7045447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10"/>
              <p:cNvSpPr txBox="1"/>
              <p:nvPr/>
            </p:nvSpPr>
            <p:spPr>
              <a:xfrm>
                <a:off x="6978200" y="6171473"/>
                <a:ext cx="13405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HO-(CH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)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-OH</a:t>
                </a:r>
                <a:endParaRPr lang="en-US" sz="1600" dirty="0"/>
              </a:p>
            </p:txBody>
          </p:sp>
        </p:grpSp>
      </p:grp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172968"/>
              </p:ext>
            </p:extLst>
          </p:nvPr>
        </p:nvGraphicFramePr>
        <p:xfrm>
          <a:off x="5301950" y="5188950"/>
          <a:ext cx="1650861" cy="53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2" name="数式" r:id="rId4" imgW="1460500" imgH="469900" progId="Equation.3">
                  <p:embed/>
                </p:oleObj>
              </mc:Choice>
              <mc:Fallback>
                <p:oleObj name="数式" r:id="rId4" imgW="1460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1950" y="5188950"/>
                        <a:ext cx="1650861" cy="531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図形グループ 74"/>
          <p:cNvGrpSpPr/>
          <p:nvPr/>
        </p:nvGrpSpPr>
        <p:grpSpPr>
          <a:xfrm>
            <a:off x="4583273" y="4671367"/>
            <a:ext cx="3236136" cy="397804"/>
            <a:chOff x="5194388" y="6294248"/>
            <a:chExt cx="3236136" cy="397804"/>
          </a:xfrm>
        </p:grpSpPr>
        <p:grpSp>
          <p:nvGrpSpPr>
            <p:cNvPr id="79" name="図形グループ 78"/>
            <p:cNvGrpSpPr/>
            <p:nvPr/>
          </p:nvGrpSpPr>
          <p:grpSpPr>
            <a:xfrm>
              <a:off x="5194388" y="6294248"/>
              <a:ext cx="1340564" cy="397804"/>
              <a:chOff x="5082628" y="6154596"/>
              <a:chExt cx="1340564" cy="397804"/>
            </a:xfrm>
          </p:grpSpPr>
          <p:sp>
            <p:nvSpPr>
              <p:cNvPr id="84" name="Right Arrow 47"/>
              <p:cNvSpPr/>
              <p:nvPr/>
            </p:nvSpPr>
            <p:spPr>
              <a:xfrm>
                <a:off x="6149764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5082628" y="6154596"/>
                <a:ext cx="13405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HO-(CH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)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-OH</a:t>
                </a:r>
                <a:endParaRPr lang="en-US" sz="1600" dirty="0"/>
              </a:p>
            </p:txBody>
          </p:sp>
        </p:grpSp>
        <p:grpSp>
          <p:nvGrpSpPr>
            <p:cNvPr id="80" name="図形グループ 79"/>
            <p:cNvGrpSpPr/>
            <p:nvPr/>
          </p:nvGrpSpPr>
          <p:grpSpPr>
            <a:xfrm>
              <a:off x="7089960" y="6311125"/>
              <a:ext cx="1340564" cy="380927"/>
              <a:chOff x="6978200" y="6171473"/>
              <a:chExt cx="1340564" cy="380927"/>
            </a:xfrm>
          </p:grpSpPr>
          <p:sp>
            <p:nvSpPr>
              <p:cNvPr id="82" name="Right Arrow 47"/>
              <p:cNvSpPr/>
              <p:nvPr/>
            </p:nvSpPr>
            <p:spPr>
              <a:xfrm rot="10800000">
                <a:off x="7045447" y="6437122"/>
                <a:ext cx="207073" cy="115278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6978200" y="6171473"/>
                <a:ext cx="13405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HO-(CH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)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-OH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71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12" grpId="0"/>
      <p:bldP spid="113" grpId="0" animBg="1"/>
      <p:bldP spid="120" grpId="0"/>
      <p:bldP spid="121" grpId="0"/>
      <p:bldP spid="128" grpId="0"/>
      <p:bldP spid="129" grpId="0"/>
      <p:bldP spid="1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86506"/>
            <a:ext cx="8991600" cy="666022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 </a:t>
            </a:r>
            <a:r>
              <a:rPr lang="en-US" dirty="0" err="1" smtClean="0"/>
              <a:t>vs</a:t>
            </a:r>
            <a:r>
              <a:rPr lang="en-US" dirty="0" smtClean="0"/>
              <a:t> Local modes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3499" y="1579891"/>
            <a:ext cx="153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Henry (1977)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3130" y="920408"/>
            <a:ext cx="330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Local</a:t>
            </a:r>
            <a:r>
              <a:rPr lang="en-US" sz="2000"/>
              <a:t> XH stretching modes</a:t>
            </a:r>
          </a:p>
        </p:txBody>
      </p:sp>
      <p:sp>
        <p:nvSpPr>
          <p:cNvPr id="18" name="Oval 17"/>
          <p:cNvSpPr/>
          <p:nvPr/>
        </p:nvSpPr>
        <p:spPr>
          <a:xfrm>
            <a:off x="720341" y="1010604"/>
            <a:ext cx="239059" cy="2390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010148" y="1936151"/>
            <a:ext cx="258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 &amp; Halonen (1984)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713533" y="1449377"/>
            <a:ext cx="1352036" cy="1130563"/>
            <a:chOff x="3424881" y="1294625"/>
            <a:chExt cx="1926808" cy="1611185"/>
          </a:xfrm>
        </p:grpSpPr>
        <p:pic>
          <p:nvPicPr>
            <p:cNvPr id="32" name="Picture 31" descr="b3lyp-eq.jp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4881" y="1294625"/>
              <a:ext cx="1747828" cy="1611185"/>
            </a:xfrm>
            <a:prstGeom prst="rect">
              <a:avLst/>
            </a:prstGeom>
          </p:spPr>
        </p:pic>
        <p:sp>
          <p:nvSpPr>
            <p:cNvPr id="35" name="Right Arrow 34"/>
            <p:cNvSpPr/>
            <p:nvPr/>
          </p:nvSpPr>
          <p:spPr>
            <a:xfrm>
              <a:off x="5095073" y="2029564"/>
              <a:ext cx="2566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726358" y="1371619"/>
            <a:ext cx="1469468" cy="1291211"/>
            <a:chOff x="557956" y="1860886"/>
            <a:chExt cx="1539583" cy="1352821"/>
          </a:xfrm>
        </p:grpSpPr>
        <p:pic>
          <p:nvPicPr>
            <p:cNvPr id="70" name="Picture 69" descr="b3lyp-eq.jp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991" y="1942354"/>
              <a:ext cx="1284966" cy="118450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612032" y="1860886"/>
              <a:ext cx="485507" cy="1352821"/>
              <a:chOff x="1612032" y="1860886"/>
              <a:chExt cx="485507" cy="1352821"/>
            </a:xfrm>
          </p:grpSpPr>
          <p:sp>
            <p:nvSpPr>
              <p:cNvPr id="71" name="Right Arrow 70"/>
              <p:cNvSpPr/>
              <p:nvPr/>
            </p:nvSpPr>
            <p:spPr>
              <a:xfrm>
                <a:off x="1908880" y="2482665"/>
                <a:ext cx="188659" cy="105027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/>
              <p:cNvSpPr/>
              <p:nvPr/>
            </p:nvSpPr>
            <p:spPr>
              <a:xfrm rot="18000000">
                <a:off x="1574449" y="1902702"/>
                <a:ext cx="188659" cy="105027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/>
              <p:cNvSpPr/>
              <p:nvPr/>
            </p:nvSpPr>
            <p:spPr>
              <a:xfrm rot="3600000" flipV="1">
                <a:off x="1570216" y="3066864"/>
                <a:ext cx="188659" cy="105027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ight Arrow 75"/>
            <p:cNvSpPr/>
            <p:nvPr/>
          </p:nvSpPr>
          <p:spPr>
            <a:xfrm flipH="1">
              <a:off x="557956" y="2482665"/>
              <a:ext cx="188659" cy="10502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Arrow 76"/>
            <p:cNvSpPr/>
            <p:nvPr/>
          </p:nvSpPr>
          <p:spPr>
            <a:xfrm rot="3600000" flipH="1">
              <a:off x="892387" y="1902702"/>
              <a:ext cx="188659" cy="10502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Arrow 77"/>
            <p:cNvSpPr/>
            <p:nvPr/>
          </p:nvSpPr>
          <p:spPr>
            <a:xfrm rot="18000000" flipH="1" flipV="1">
              <a:off x="896620" y="3066864"/>
              <a:ext cx="188659" cy="10502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ight Arrow 79"/>
          <p:cNvSpPr/>
          <p:nvPr/>
        </p:nvSpPr>
        <p:spPr>
          <a:xfrm>
            <a:off x="3315096" y="1747424"/>
            <a:ext cx="327997" cy="55616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042000" y="2744201"/>
            <a:ext cx="277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Local</a:t>
            </a:r>
            <a:r>
              <a:rPr lang="en-US" sz="2000"/>
              <a:t> monomer model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12936" y="3655025"/>
            <a:ext cx="269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Wang &amp; Bowman (2010)</a:t>
            </a:r>
          </a:p>
        </p:txBody>
      </p:sp>
      <p:sp>
        <p:nvSpPr>
          <p:cNvPr id="66" name="Oval 65"/>
          <p:cNvSpPr/>
          <p:nvPr/>
        </p:nvSpPr>
        <p:spPr>
          <a:xfrm>
            <a:off x="751708" y="2863716"/>
            <a:ext cx="239059" cy="2390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69685" y="3106175"/>
            <a:ext cx="1777902" cy="1600982"/>
            <a:chOff x="1493381" y="3734977"/>
            <a:chExt cx="2627941" cy="2366433"/>
          </a:xfrm>
        </p:grpSpPr>
        <p:grpSp>
          <p:nvGrpSpPr>
            <p:cNvPr id="23" name="Group 22"/>
            <p:cNvGrpSpPr/>
            <p:nvPr/>
          </p:nvGrpSpPr>
          <p:grpSpPr>
            <a:xfrm>
              <a:off x="1493381" y="3734977"/>
              <a:ext cx="2627941" cy="2366433"/>
              <a:chOff x="3273417" y="2197100"/>
              <a:chExt cx="2627941" cy="2366433"/>
            </a:xfrm>
          </p:grpSpPr>
          <p:pic>
            <p:nvPicPr>
              <p:cNvPr id="4" name="Picture 3" descr="h2o_6-mp2dz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3417" y="2197100"/>
                <a:ext cx="2627941" cy="2366433"/>
              </a:xfrm>
              <a:prstGeom prst="rect">
                <a:avLst/>
              </a:prstGeom>
            </p:spPr>
          </p:pic>
          <p:cxnSp>
            <p:nvCxnSpPr>
              <p:cNvPr id="6" name="Straight Connector 5"/>
              <p:cNvCxnSpPr/>
              <p:nvPr/>
            </p:nvCxnSpPr>
            <p:spPr>
              <a:xfrm flipV="1">
                <a:off x="4114800" y="2711450"/>
                <a:ext cx="203200" cy="34925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 flipV="1">
                <a:off x="3975100" y="3495676"/>
                <a:ext cx="88900" cy="263524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454525" y="2809876"/>
                <a:ext cx="9525" cy="269874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060950" y="3378201"/>
                <a:ext cx="47625" cy="298449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4168775" y="2981327"/>
                <a:ext cx="457200" cy="25398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241800" y="3895725"/>
                <a:ext cx="381000" cy="38102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241800" y="3476625"/>
                <a:ext cx="139700" cy="120650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765675" y="3562350"/>
                <a:ext cx="152400" cy="117475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4784725" y="2774951"/>
                <a:ext cx="117475" cy="63499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ight Arrow 38"/>
            <p:cNvSpPr/>
            <p:nvPr/>
          </p:nvSpPr>
          <p:spPr>
            <a:xfrm rot="4812321">
              <a:off x="3241808" y="4977023"/>
              <a:ext cx="2566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 rot="5612966">
              <a:off x="2028958" y="5091322"/>
              <a:ext cx="2566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20852287">
              <a:off x="3061763" y="4385440"/>
              <a:ext cx="1779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6526858">
              <a:off x="1975913" y="4325115"/>
              <a:ext cx="1779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1724209">
              <a:off x="2976038" y="5055365"/>
              <a:ext cx="1779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9584853">
              <a:off x="2658538" y="5455414"/>
              <a:ext cx="1779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7069" y="3083216"/>
            <a:ext cx="1764041" cy="1588500"/>
            <a:chOff x="1493381" y="3734976"/>
            <a:chExt cx="2627941" cy="2366433"/>
          </a:xfrm>
        </p:grpSpPr>
        <p:grpSp>
          <p:nvGrpSpPr>
            <p:cNvPr id="46" name="Group 45"/>
            <p:cNvGrpSpPr/>
            <p:nvPr/>
          </p:nvGrpSpPr>
          <p:grpSpPr>
            <a:xfrm>
              <a:off x="1493381" y="3734976"/>
              <a:ext cx="2627941" cy="2366433"/>
              <a:chOff x="3273417" y="2197099"/>
              <a:chExt cx="2627941" cy="2366433"/>
            </a:xfrm>
          </p:grpSpPr>
          <p:pic>
            <p:nvPicPr>
              <p:cNvPr id="53" name="Picture 52" descr="h2o_6-mp2dz.jp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3417" y="2197099"/>
                <a:ext cx="2627941" cy="2366433"/>
              </a:xfrm>
              <a:prstGeom prst="rect">
                <a:avLst/>
              </a:prstGeom>
            </p:spPr>
          </p:pic>
          <p:cxnSp>
            <p:nvCxnSpPr>
              <p:cNvPr id="54" name="Straight Connector 53"/>
              <p:cNvCxnSpPr/>
              <p:nvPr/>
            </p:nvCxnSpPr>
            <p:spPr>
              <a:xfrm flipV="1">
                <a:off x="4114800" y="2711450"/>
                <a:ext cx="203200" cy="34925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975100" y="3495676"/>
                <a:ext cx="88900" cy="263524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4454525" y="2809876"/>
                <a:ext cx="9525" cy="269874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5060950" y="3378201"/>
                <a:ext cx="47625" cy="298449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4168775" y="2981327"/>
                <a:ext cx="457200" cy="25398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241800" y="3895725"/>
                <a:ext cx="381000" cy="38102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241800" y="3476625"/>
                <a:ext cx="139700" cy="120650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4765675" y="3562350"/>
                <a:ext cx="152400" cy="117475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4784725" y="2774951"/>
                <a:ext cx="117475" cy="63499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ight Arrow 46"/>
            <p:cNvSpPr/>
            <p:nvPr/>
          </p:nvSpPr>
          <p:spPr>
            <a:xfrm rot="4812321">
              <a:off x="3241808" y="4977023"/>
              <a:ext cx="2566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20852287">
              <a:off x="3061763" y="4385440"/>
              <a:ext cx="177916" cy="14285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ight Arrow 86"/>
          <p:cNvSpPr/>
          <p:nvPr/>
        </p:nvSpPr>
        <p:spPr>
          <a:xfrm>
            <a:off x="3252608" y="3582205"/>
            <a:ext cx="317059" cy="53762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74829" y="5087141"/>
            <a:ext cx="831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However, there is no guarantee that local is better than normal...</a:t>
            </a:r>
            <a:endParaRPr lang="en-US" altLang="ja-JP" sz="2400" dirty="0"/>
          </a:p>
        </p:txBody>
      </p:sp>
      <p:sp>
        <p:nvSpPr>
          <p:cNvPr id="69" name="Rectangle 28"/>
          <p:cNvSpPr/>
          <p:nvPr/>
        </p:nvSpPr>
        <p:spPr>
          <a:xfrm>
            <a:off x="308743" y="5659083"/>
            <a:ext cx="8440047" cy="10696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What is the mathematical definition of </a:t>
            </a:r>
            <a:r>
              <a:rPr lang="en-US" altLang="ja-JP" sz="2400" b="1" dirty="0">
                <a:solidFill>
                  <a:srgbClr val="FF0000"/>
                </a:solidFill>
              </a:rPr>
              <a:t>“good” </a:t>
            </a:r>
            <a:r>
              <a:rPr lang="en-US" altLang="ja-JP" sz="2400" dirty="0"/>
              <a:t>coordinates?</a:t>
            </a:r>
          </a:p>
          <a:p>
            <a:pPr algn="ctr"/>
            <a:r>
              <a:rPr lang="en-US" altLang="ja-JP" sz="2400" dirty="0"/>
              <a:t>How can we frame the physical ground?</a:t>
            </a:r>
          </a:p>
        </p:txBody>
      </p:sp>
      <p:sp>
        <p:nvSpPr>
          <p:cNvPr id="68" name="TextBox 63"/>
          <p:cNvSpPr txBox="1"/>
          <p:nvPr/>
        </p:nvSpPr>
        <p:spPr>
          <a:xfrm>
            <a:off x="6013499" y="4644857"/>
            <a:ext cx="224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 &amp; </a:t>
            </a:r>
            <a:r>
              <a:rPr lang="en-US" dirty="0" err="1" smtClean="0"/>
              <a:t>Reiher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2009)</a:t>
            </a:r>
            <a:endParaRPr lang="en-US" dirty="0"/>
          </a:p>
        </p:txBody>
      </p:sp>
      <p:sp>
        <p:nvSpPr>
          <p:cNvPr id="81" name="TextBox 62"/>
          <p:cNvSpPr txBox="1"/>
          <p:nvPr/>
        </p:nvSpPr>
        <p:spPr>
          <a:xfrm>
            <a:off x="1042000" y="4625613"/>
            <a:ext cx="18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Localized</a:t>
            </a:r>
            <a:r>
              <a:rPr lang="en-US" sz="2000" dirty="0" smtClean="0"/>
              <a:t> mode</a:t>
            </a:r>
          </a:p>
        </p:txBody>
      </p:sp>
      <p:sp>
        <p:nvSpPr>
          <p:cNvPr id="82" name="Oval 65"/>
          <p:cNvSpPr/>
          <p:nvPr/>
        </p:nvSpPr>
        <p:spPr>
          <a:xfrm>
            <a:off x="751708" y="4706640"/>
            <a:ext cx="239059" cy="2390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98500" y="1607687"/>
            <a:ext cx="7742711" cy="3982870"/>
          </a:xfrm>
          <a:prstGeom prst="rect">
            <a:avLst/>
          </a:prstGeom>
          <a:noFill/>
          <a:ln w="38100" cmpd="dbl">
            <a:solidFill>
              <a:srgbClr val="008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333"/>
            <a:ext cx="9144000" cy="70609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O</a:t>
            </a:r>
            <a:r>
              <a:rPr lang="en-US" dirty="0"/>
              <a:t>ptimized</a:t>
            </a:r>
            <a:r>
              <a:rPr lang="en-US" dirty="0" smtClean="0"/>
              <a:t>-</a:t>
            </a:r>
            <a:r>
              <a:rPr lang="en-US" u="sng" dirty="0" smtClean="0">
                <a:solidFill>
                  <a:srgbClr val="FF6600"/>
                </a:solidFill>
              </a:rPr>
              <a:t>C</a:t>
            </a:r>
            <a:r>
              <a:rPr lang="en-US" dirty="0" smtClean="0"/>
              <a:t>oordinate </a:t>
            </a:r>
            <a:r>
              <a:rPr lang="en-US" dirty="0"/>
              <a:t>Vibrational SCF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42675"/>
              </p:ext>
            </p:extLst>
          </p:nvPr>
        </p:nvGraphicFramePr>
        <p:xfrm>
          <a:off x="3480367" y="1816169"/>
          <a:ext cx="1870226" cy="700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7" name="Equation" r:id="rId3" imgW="1219200" imgH="457200" progId="Equation.3">
                  <p:embed/>
                </p:oleObj>
              </mc:Choice>
              <mc:Fallback>
                <p:oleObj name="Equation" r:id="rId3" imgW="1219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0367" y="1816169"/>
                        <a:ext cx="1870226" cy="700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28983" y="1977419"/>
            <a:ext cx="2248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VSCF </a:t>
            </a:r>
            <a:r>
              <a:rPr lang="en-US" sz="2000" dirty="0" err="1" smtClean="0"/>
              <a:t>wavefunction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201194"/>
              </p:ext>
            </p:extLst>
          </p:nvPr>
        </p:nvGraphicFramePr>
        <p:xfrm>
          <a:off x="2234393" y="3527713"/>
          <a:ext cx="1862391" cy="89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8" name="Equation" r:id="rId5" imgW="952500" imgH="457200" progId="Equation.3">
                  <p:embed/>
                </p:oleObj>
              </mc:Choice>
              <mc:Fallback>
                <p:oleObj name="Equation" r:id="rId5" imgW="952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4393" y="3527713"/>
                        <a:ext cx="1862391" cy="89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3106528" y="3715997"/>
            <a:ext cx="596722" cy="596722"/>
          </a:xfrm>
          <a:prstGeom prst="ellipse">
            <a:avLst/>
          </a:prstGeom>
          <a:solidFill>
            <a:schemeClr val="accent6">
              <a:alpha val="40000"/>
            </a:scheme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92926" y="4666921"/>
            <a:ext cx="596722" cy="596722"/>
          </a:xfrm>
          <a:prstGeom prst="ellipse">
            <a:avLst/>
          </a:prstGeom>
          <a:solidFill>
            <a:schemeClr val="accent6">
              <a:alpha val="40000"/>
            </a:scheme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9706" y="861217"/>
            <a:ext cx="86518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Thompson &amp; </a:t>
            </a:r>
            <a:r>
              <a:rPr lang="en-US" sz="1600" dirty="0" err="1"/>
              <a:t>Truhlar</a:t>
            </a:r>
            <a:r>
              <a:rPr lang="en-US" sz="1600" dirty="0"/>
              <a:t> (1982); </a:t>
            </a:r>
            <a:r>
              <a:rPr lang="en-US" sz="1600" dirty="0" err="1" smtClean="0"/>
              <a:t>Bačić</a:t>
            </a:r>
            <a:r>
              <a:rPr lang="en-US" sz="1600" dirty="0" smtClean="0"/>
              <a:t>, </a:t>
            </a:r>
            <a:r>
              <a:rPr lang="en-US" sz="1600" dirty="0"/>
              <a:t>Gerber &amp; Ratner (1986</a:t>
            </a:r>
            <a:r>
              <a:rPr lang="en-US" sz="1600" dirty="0" smtClean="0"/>
              <a:t>); Bowman, Zuniga, </a:t>
            </a:r>
            <a:r>
              <a:rPr lang="en-US" sz="1600" dirty="0" err="1" smtClean="0"/>
              <a:t>Wierzbicki</a:t>
            </a:r>
            <a:r>
              <a:rPr lang="en-US" sz="1600" dirty="0" smtClean="0"/>
              <a:t> (1988) </a:t>
            </a:r>
            <a:endParaRPr lang="en-US" sz="1600" dirty="0"/>
          </a:p>
          <a:p>
            <a:pPr algn="ctr"/>
            <a:r>
              <a:rPr lang="en-US" sz="1600" dirty="0" smtClean="0"/>
              <a:t>Yagi, </a:t>
            </a:r>
            <a:r>
              <a:rPr lang="en-US" sz="1600" dirty="0" err="1" smtClean="0"/>
              <a:t>Keçeli</a:t>
            </a:r>
            <a:r>
              <a:rPr lang="en-US" sz="1600" dirty="0" smtClean="0"/>
              <a:t> </a:t>
            </a:r>
            <a:r>
              <a:rPr lang="en-US" sz="1600" dirty="0"/>
              <a:t>&amp; Hirata (2012)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21480" y="3795378"/>
            <a:ext cx="23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: modal coefficients</a:t>
            </a:r>
          </a:p>
        </p:txBody>
      </p:sp>
      <p:sp>
        <p:nvSpPr>
          <p:cNvPr id="32" name="Oval 31"/>
          <p:cNvSpPr/>
          <p:nvPr/>
        </p:nvSpPr>
        <p:spPr>
          <a:xfrm>
            <a:off x="1839767" y="3887410"/>
            <a:ext cx="237067" cy="23706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39767" y="4544521"/>
            <a:ext cx="5218360" cy="824465"/>
            <a:chOff x="2235200" y="3798854"/>
            <a:chExt cx="5218360" cy="824465"/>
          </a:xfrm>
        </p:grpSpPr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49419"/>
                </p:ext>
              </p:extLst>
            </p:nvPr>
          </p:nvGraphicFramePr>
          <p:xfrm>
            <a:off x="2630433" y="3798854"/>
            <a:ext cx="1542197" cy="824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209" name="数式" r:id="rId7" imgW="850900" imgH="457200" progId="Equation.3">
                    <p:embed/>
                  </p:oleObj>
                </mc:Choice>
                <mc:Fallback>
                  <p:oleObj name="数式" r:id="rId7" imgW="850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30433" y="3798854"/>
                          <a:ext cx="1542197" cy="824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4716913" y="4022763"/>
              <a:ext cx="2736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: transformation matrix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2235200" y="4080928"/>
              <a:ext cx="237067" cy="23706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4683" y="5820227"/>
            <a:ext cx="6319166" cy="773646"/>
            <a:chOff x="1064683" y="5796487"/>
            <a:chExt cx="6319166" cy="773646"/>
          </a:xfrm>
        </p:grpSpPr>
        <p:sp>
          <p:nvSpPr>
            <p:cNvPr id="7" name="TextBox 6"/>
            <p:cNvSpPr txBox="1"/>
            <p:nvPr/>
          </p:nvSpPr>
          <p:spPr>
            <a:xfrm>
              <a:off x="1428753" y="5796487"/>
              <a:ext cx="2611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r>
                <a:rPr lang="en-US" sz="2000" dirty="0">
                  <a:sym typeface="Zapf Dingbats"/>
                </a:rPr>
                <a:t> </a:t>
              </a:r>
              <a:r>
                <a:rPr lang="en-US" sz="2000" dirty="0"/>
                <a:t>Harmonic potential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6053" y="6163717"/>
              <a:ext cx="30067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 </a:t>
              </a:r>
              <a:r>
                <a:rPr lang="en-US" sz="2000" dirty="0"/>
                <a:t>Non-interacting </a:t>
              </a:r>
              <a:r>
                <a:rPr lang="en-US" sz="2000" dirty="0" smtClean="0"/>
                <a:t>systems</a:t>
              </a:r>
              <a:endParaRPr lang="en-US" sz="20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505492" y="6053727"/>
              <a:ext cx="393700" cy="0"/>
            </a:xfrm>
            <a:prstGeom prst="straightConnector1">
              <a:avLst/>
            </a:prstGeom>
            <a:ln w="28575" cmpd="sng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975392" y="5821887"/>
              <a:ext cx="2408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Normal coordinates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505492" y="6366917"/>
              <a:ext cx="393700" cy="0"/>
            </a:xfrm>
            <a:prstGeom prst="straightConnector1">
              <a:avLst/>
            </a:prstGeom>
            <a:ln w="28575" cmpd="sng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09258" y="6122377"/>
              <a:ext cx="2195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Local coordinates</a:t>
              </a:r>
            </a:p>
          </p:txBody>
        </p:sp>
        <p:sp>
          <p:nvSpPr>
            <p:cNvPr id="35" name="Left Brace 34"/>
            <p:cNvSpPr/>
            <p:nvPr/>
          </p:nvSpPr>
          <p:spPr>
            <a:xfrm>
              <a:off x="1064683" y="5875927"/>
              <a:ext cx="218017" cy="694206"/>
            </a:xfrm>
            <a:prstGeom prst="leftBrace">
              <a:avLst>
                <a:gd name="adj1" fmla="val 29166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4"/>
          <p:cNvSpPr txBox="1"/>
          <p:nvPr/>
        </p:nvSpPr>
        <p:spPr>
          <a:xfrm>
            <a:off x="1028983" y="2706958"/>
            <a:ext cx="1762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VSCF equation:</a:t>
            </a:r>
            <a:endParaRPr lang="en-US" sz="2000" dirty="0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270135"/>
              </p:ext>
            </p:extLst>
          </p:nvPr>
        </p:nvGraphicFramePr>
        <p:xfrm>
          <a:off x="3331089" y="2549008"/>
          <a:ext cx="481171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0" name="数式" r:id="rId9" imgW="3136900" imgH="546100" progId="Equation.3">
                  <p:embed/>
                </p:oleObj>
              </mc:Choice>
              <mc:Fallback>
                <p:oleObj name="数式" r:id="rId9" imgW="31369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1089" y="2549008"/>
                        <a:ext cx="4811712" cy="83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6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5"/>
          <p:cNvSpPr/>
          <p:nvPr/>
        </p:nvSpPr>
        <p:spPr>
          <a:xfrm>
            <a:off x="4713811" y="1564155"/>
            <a:ext cx="3664373" cy="14664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697" y="1564155"/>
            <a:ext cx="3664373" cy="14664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Jacobi </a:t>
            </a:r>
            <a:r>
              <a:rPr lang="en-US" dirty="0" smtClean="0"/>
              <a:t>Sweep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9362" y="3260249"/>
            <a:ext cx="3832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Loop over sweep</a:t>
            </a:r>
          </a:p>
          <a:p>
            <a:r>
              <a:rPr lang="en-US" sz="2000" dirty="0"/>
              <a:t>   Loop over mode </a:t>
            </a:r>
            <a:r>
              <a:rPr lang="en-US" sz="2000" dirty="0" smtClean="0"/>
              <a:t>pairs : </a:t>
            </a:r>
            <a:r>
              <a:rPr lang="en-US" sz="2000" b="1" dirty="0" smtClean="0">
                <a:solidFill>
                  <a:srgbClr val="FF0000"/>
                </a:solidFill>
              </a:rPr>
              <a:t>in parallel</a:t>
            </a:r>
            <a:endParaRPr lang="en-US" sz="20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/>
              <a:t>         Numerically find the best </a:t>
            </a:r>
            <a:r>
              <a:rPr lang="en-US" sz="2000" i="1" dirty="0" err="1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>
                <a:latin typeface="Times New Roman"/>
                <a:cs typeface="Times New Roman"/>
              </a:rPr>
              <a:t>ij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End loop</a:t>
            </a:r>
          </a:p>
          <a:p>
            <a:r>
              <a:rPr lang="en-US" sz="2000" dirty="0"/>
              <a:t>   check convergence</a:t>
            </a:r>
          </a:p>
          <a:p>
            <a:r>
              <a:rPr lang="en-US" sz="2000" dirty="0"/>
              <a:t>End of sweep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06369"/>
              </p:ext>
            </p:extLst>
          </p:nvPr>
        </p:nvGraphicFramePr>
        <p:xfrm>
          <a:off x="1507383" y="2229418"/>
          <a:ext cx="2395943" cy="4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2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7383" y="2229418"/>
                        <a:ext cx="2395943" cy="43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46679" y="1704601"/>
            <a:ext cx="3092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Successive 2x2 rotations:</a:t>
            </a:r>
          </a:p>
        </p:txBody>
      </p:sp>
      <p:sp>
        <p:nvSpPr>
          <p:cNvPr id="13" name="Freeform 12"/>
          <p:cNvSpPr/>
          <p:nvPr/>
        </p:nvSpPr>
        <p:spPr>
          <a:xfrm>
            <a:off x="805909" y="3467054"/>
            <a:ext cx="105000" cy="2143124"/>
          </a:xfrm>
          <a:custGeom>
            <a:avLst/>
            <a:gdLst>
              <a:gd name="connsiteX0" fmla="*/ 304800 w 314960"/>
              <a:gd name="connsiteY0" fmla="*/ 0 h 1066800"/>
              <a:gd name="connsiteX1" fmla="*/ 0 w 314960"/>
              <a:gd name="connsiteY1" fmla="*/ 0 h 1066800"/>
              <a:gd name="connsiteX2" fmla="*/ 0 w 314960"/>
              <a:gd name="connsiteY2" fmla="*/ 1066800 h 1066800"/>
              <a:gd name="connsiteX3" fmla="*/ 314960 w 31496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" h="1066800">
                <a:moveTo>
                  <a:pt x="304800" y="0"/>
                </a:moveTo>
                <a:lnTo>
                  <a:pt x="0" y="0"/>
                </a:lnTo>
                <a:lnTo>
                  <a:pt x="0" y="1066800"/>
                </a:lnTo>
                <a:lnTo>
                  <a:pt x="314960" y="1066800"/>
                </a:lnTo>
              </a:path>
            </a:pathLst>
          </a:cu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Freeform 13"/>
          <p:cNvSpPr/>
          <p:nvPr/>
        </p:nvSpPr>
        <p:spPr>
          <a:xfrm>
            <a:off x="998949" y="3787729"/>
            <a:ext cx="115160" cy="1209675"/>
          </a:xfrm>
          <a:custGeom>
            <a:avLst/>
            <a:gdLst>
              <a:gd name="connsiteX0" fmla="*/ 304800 w 314960"/>
              <a:gd name="connsiteY0" fmla="*/ 0 h 1066800"/>
              <a:gd name="connsiteX1" fmla="*/ 0 w 314960"/>
              <a:gd name="connsiteY1" fmla="*/ 0 h 1066800"/>
              <a:gd name="connsiteX2" fmla="*/ 0 w 314960"/>
              <a:gd name="connsiteY2" fmla="*/ 1066800 h 1066800"/>
              <a:gd name="connsiteX3" fmla="*/ 314960 w 31496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" h="1066800">
                <a:moveTo>
                  <a:pt x="304800" y="0"/>
                </a:moveTo>
                <a:lnTo>
                  <a:pt x="0" y="0"/>
                </a:lnTo>
                <a:lnTo>
                  <a:pt x="0" y="1066800"/>
                </a:lnTo>
                <a:lnTo>
                  <a:pt x="314960" y="1066800"/>
                </a:lnTo>
              </a:path>
            </a:pathLst>
          </a:cu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1" name="Group 20"/>
          <p:cNvGrpSpPr/>
          <p:nvPr/>
        </p:nvGrpSpPr>
        <p:grpSpPr>
          <a:xfrm>
            <a:off x="5383002" y="3246855"/>
            <a:ext cx="3084495" cy="2672193"/>
            <a:chOff x="5342466" y="2827863"/>
            <a:chExt cx="3084495" cy="267219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5342466" y="4744407"/>
              <a:ext cx="274988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656176" y="3241434"/>
              <a:ext cx="0" cy="17367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665327" y="3241434"/>
              <a:ext cx="0" cy="1736769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7724956" y="3241434"/>
              <a:ext cx="0" cy="1736769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958752" y="4777807"/>
              <a:ext cx="468209" cy="40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>
                  <a:latin typeface="Symbol" charset="2"/>
                  <a:cs typeface="Symbol" charset="2"/>
                </a:rPr>
                <a:t>q</a:t>
              </a:r>
              <a:r>
                <a:rPr lang="en-US" sz="2400" i="1" baseline="-25000">
                  <a:latin typeface="Times New Roman"/>
                  <a:cs typeface="Times New Roman"/>
                </a:rPr>
                <a:t>ij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659760" y="3525329"/>
              <a:ext cx="2059630" cy="1169616"/>
            </a:xfrm>
            <a:custGeom>
              <a:avLst/>
              <a:gdLst>
                <a:gd name="connsiteX0" fmla="*/ 0 w 2501900"/>
                <a:gd name="connsiteY0" fmla="*/ 308234 h 791560"/>
                <a:gd name="connsiteX1" fmla="*/ 342900 w 2501900"/>
                <a:gd name="connsiteY1" fmla="*/ 3434 h 791560"/>
                <a:gd name="connsiteX2" fmla="*/ 800100 w 2501900"/>
                <a:gd name="connsiteY2" fmla="*/ 486034 h 791560"/>
                <a:gd name="connsiteX3" fmla="*/ 1295400 w 2501900"/>
                <a:gd name="connsiteY3" fmla="*/ 130434 h 791560"/>
                <a:gd name="connsiteX4" fmla="*/ 1981200 w 2501900"/>
                <a:gd name="connsiteY4" fmla="*/ 790834 h 791560"/>
                <a:gd name="connsiteX5" fmla="*/ 2501900 w 2501900"/>
                <a:gd name="connsiteY5" fmla="*/ 270134 h 79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900" h="791560">
                  <a:moveTo>
                    <a:pt x="0" y="308234"/>
                  </a:moveTo>
                  <a:cubicBezTo>
                    <a:pt x="104775" y="141017"/>
                    <a:pt x="209550" y="-26199"/>
                    <a:pt x="342900" y="3434"/>
                  </a:cubicBezTo>
                  <a:cubicBezTo>
                    <a:pt x="476250" y="33067"/>
                    <a:pt x="641350" y="464867"/>
                    <a:pt x="800100" y="486034"/>
                  </a:cubicBezTo>
                  <a:cubicBezTo>
                    <a:pt x="958850" y="507201"/>
                    <a:pt x="1098550" y="79634"/>
                    <a:pt x="1295400" y="130434"/>
                  </a:cubicBezTo>
                  <a:cubicBezTo>
                    <a:pt x="1492250" y="181234"/>
                    <a:pt x="1780117" y="767551"/>
                    <a:pt x="1981200" y="790834"/>
                  </a:cubicBezTo>
                  <a:cubicBezTo>
                    <a:pt x="2182283" y="814117"/>
                    <a:pt x="2501900" y="270134"/>
                    <a:pt x="2501900" y="270134"/>
                  </a:cubicBezTo>
                </a:path>
              </a:pathLst>
            </a:cu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3342355"/>
                </p:ext>
              </p:extLst>
            </p:nvPr>
          </p:nvGraphicFramePr>
          <p:xfrm>
            <a:off x="7649843" y="4975420"/>
            <a:ext cx="236223" cy="524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93" name="Equation" r:id="rId5" imgW="177800" imgH="393700" progId="Equation.3">
                    <p:embed/>
                  </p:oleObj>
                </mc:Choice>
                <mc:Fallback>
                  <p:oleObj name="Equation" r:id="rId5" imgW="177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49843" y="4975420"/>
                          <a:ext cx="236223" cy="5246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5579551"/>
                </p:ext>
              </p:extLst>
            </p:nvPr>
          </p:nvGraphicFramePr>
          <p:xfrm>
            <a:off x="5528305" y="4975420"/>
            <a:ext cx="354335" cy="524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94" name="Equation" r:id="rId7" imgW="266700" imgH="393700" progId="Equation.3">
                    <p:embed/>
                  </p:oleObj>
                </mc:Choice>
                <mc:Fallback>
                  <p:oleObj name="Equation" r:id="rId7" imgW="2667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28305" y="4975420"/>
                          <a:ext cx="354335" cy="524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8177854"/>
                </p:ext>
              </p:extLst>
            </p:nvPr>
          </p:nvGraphicFramePr>
          <p:xfrm>
            <a:off x="6443502" y="2827863"/>
            <a:ext cx="595623" cy="378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95" name="Equation" r:id="rId9" imgW="381000" imgH="241300" progId="Equation.3">
                    <p:embed/>
                  </p:oleObj>
                </mc:Choice>
                <mc:Fallback>
                  <p:oleObj name="Equation" r:id="rId9" imgW="381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3502" y="2827863"/>
                          <a:ext cx="595623" cy="3785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2514981" y="6097213"/>
            <a:ext cx="4474261" cy="424237"/>
            <a:chOff x="1223824" y="5989133"/>
            <a:chExt cx="4474261" cy="424237"/>
          </a:xfrm>
        </p:grpSpPr>
        <p:sp>
          <p:nvSpPr>
            <p:cNvPr id="26" name="TextBox 25"/>
            <p:cNvSpPr txBox="1"/>
            <p:nvPr/>
          </p:nvSpPr>
          <p:spPr>
            <a:xfrm>
              <a:off x="1223824" y="5989133"/>
              <a:ext cx="27953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cs typeface="Times New Roman"/>
                </a:rPr>
                <a:t>Total # of VSCF calc. </a:t>
              </a:r>
              <a:r>
                <a:rPr lang="en-US" sz="2000">
                  <a:latin typeface="Times New Roman"/>
                  <a:cs typeface="Times New Roman"/>
                </a:rPr>
                <a:t>=</a:t>
              </a: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4962318"/>
                </p:ext>
              </p:extLst>
            </p:nvPr>
          </p:nvGraphicFramePr>
          <p:xfrm>
            <a:off x="3802610" y="6005383"/>
            <a:ext cx="1895475" cy="407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96" name="数式" r:id="rId11" imgW="1054100" imgH="228600" progId="Equation.3">
                    <p:embed/>
                  </p:oleObj>
                </mc:Choice>
                <mc:Fallback>
                  <p:oleObj name="数式" r:id="rId11" imgW="1054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02610" y="6005383"/>
                          <a:ext cx="1895475" cy="407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TextBox 23"/>
          <p:cNvSpPr txBox="1"/>
          <p:nvPr/>
        </p:nvSpPr>
        <p:spPr>
          <a:xfrm>
            <a:off x="2218559" y="807506"/>
            <a:ext cx="470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Yagi, </a:t>
            </a:r>
            <a:r>
              <a:rPr lang="en-US" dirty="0" err="1" smtClean="0"/>
              <a:t>Keçeli</a:t>
            </a:r>
            <a:r>
              <a:rPr lang="en-US" dirty="0" smtClean="0"/>
              <a:t> </a:t>
            </a:r>
            <a:r>
              <a:rPr lang="en-US" dirty="0"/>
              <a:t>&amp; Hirata (2012</a:t>
            </a:r>
            <a:r>
              <a:rPr lang="en-US" dirty="0" smtClean="0"/>
              <a:t>), Yagi &amp; </a:t>
            </a:r>
            <a:r>
              <a:rPr lang="en-US" dirty="0" err="1" smtClean="0"/>
              <a:t>Otaki</a:t>
            </a:r>
            <a:r>
              <a:rPr lang="en-US" dirty="0" smtClean="0"/>
              <a:t> (2014), </a:t>
            </a:r>
          </a:p>
          <a:p>
            <a:pPr algn="ctr"/>
            <a:r>
              <a:rPr lang="en-US" dirty="0" smtClean="0"/>
              <a:t>Thomsen, Yagi &amp; Christiansen (2014).</a:t>
            </a:r>
            <a:endParaRPr lang="en-US" dirty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567232"/>
              </p:ext>
            </p:extLst>
          </p:nvPr>
        </p:nvGraphicFramePr>
        <p:xfrm>
          <a:off x="5681189" y="2148357"/>
          <a:ext cx="1709607" cy="63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7" name="数式" r:id="rId13" imgW="1333500" imgH="495300" progId="Equation.3">
                  <p:embed/>
                </p:oleObj>
              </mc:Choice>
              <mc:Fallback>
                <p:oleObj name="数式" r:id="rId13" imgW="1333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1189" y="2148357"/>
                        <a:ext cx="1709607" cy="634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10"/>
          <p:cNvSpPr txBox="1"/>
          <p:nvPr/>
        </p:nvSpPr>
        <p:spPr>
          <a:xfrm>
            <a:off x="5139308" y="1704601"/>
            <a:ext cx="2042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Selection of pairs: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54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Invariance of the Hamiltonian</a:t>
            </a:r>
            <a:endParaRPr kumimoji="1" lang="ja-JP" altLang="en-US" dirty="0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4196307" y="1359889"/>
            <a:ext cx="4066974" cy="2449656"/>
            <a:chOff x="2163518" y="1839653"/>
            <a:chExt cx="4066974" cy="2449656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3072823" y="1839653"/>
              <a:ext cx="0" cy="219008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2774948" y="3825898"/>
              <a:ext cx="3449086" cy="1568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774948" y="3402540"/>
              <a:ext cx="3433409" cy="15680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3276633" y="2555825"/>
              <a:ext cx="74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E</a:t>
              </a:r>
              <a:r>
                <a:rPr kumimoji="1" lang="en-US" altLang="ja-JP" baseline="30000" dirty="0" smtClean="0"/>
                <a:t>VSCF</a:t>
              </a:r>
              <a:endParaRPr kumimoji="1" lang="ja-JP" altLang="en-US" baseline="300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879126" y="3919977"/>
              <a:ext cx="351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/>
                <a:t>U</a:t>
              </a:r>
              <a:endParaRPr kumimoji="1" lang="ja-JP" altLang="en-US" b="1" dirty="0"/>
            </a:p>
          </p:txBody>
        </p:sp>
        <p:sp>
          <p:nvSpPr>
            <p:cNvPr id="15" name="フリーフォーム 14"/>
            <p:cNvSpPr/>
            <p:nvPr/>
          </p:nvSpPr>
          <p:spPr>
            <a:xfrm>
              <a:off x="2743592" y="2195188"/>
              <a:ext cx="3339343" cy="986017"/>
            </a:xfrm>
            <a:custGeom>
              <a:avLst/>
              <a:gdLst>
                <a:gd name="connsiteX0" fmla="*/ 0 w 3339343"/>
                <a:gd name="connsiteY0" fmla="*/ 0 h 986017"/>
                <a:gd name="connsiteX1" fmla="*/ 893627 w 3339343"/>
                <a:gd name="connsiteY1" fmla="*/ 972154 h 986017"/>
                <a:gd name="connsiteX2" fmla="*/ 1991064 w 3339343"/>
                <a:gd name="connsiteY2" fmla="*/ 580156 h 986017"/>
                <a:gd name="connsiteX3" fmla="*/ 2696559 w 3339343"/>
                <a:gd name="connsiteY3" fmla="*/ 674236 h 986017"/>
                <a:gd name="connsiteX4" fmla="*/ 3339343 w 3339343"/>
                <a:gd name="connsiteY4" fmla="*/ 188159 h 98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9343" h="986017">
                  <a:moveTo>
                    <a:pt x="0" y="0"/>
                  </a:moveTo>
                  <a:cubicBezTo>
                    <a:pt x="280891" y="437730"/>
                    <a:pt x="561783" y="875461"/>
                    <a:pt x="893627" y="972154"/>
                  </a:cubicBezTo>
                  <a:cubicBezTo>
                    <a:pt x="1225471" y="1068847"/>
                    <a:pt x="1690575" y="629809"/>
                    <a:pt x="1991064" y="580156"/>
                  </a:cubicBezTo>
                  <a:cubicBezTo>
                    <a:pt x="2291553" y="530503"/>
                    <a:pt x="2471846" y="739569"/>
                    <a:pt x="2696559" y="674236"/>
                  </a:cubicBezTo>
                  <a:cubicBezTo>
                    <a:pt x="2921272" y="608903"/>
                    <a:pt x="3339343" y="188159"/>
                    <a:pt x="3339343" y="188159"/>
                  </a:cubicBez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2163518" y="3355500"/>
              <a:ext cx="706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 smtClean="0"/>
                <a:t>E</a:t>
              </a:r>
              <a:r>
                <a:rPr kumimoji="1" lang="en-US" altLang="ja-JP" baseline="30000" dirty="0" err="1" smtClean="0"/>
                <a:t>exact</a:t>
              </a:r>
              <a:endParaRPr kumimoji="1" lang="ja-JP" altLang="en-US" baseline="30000" dirty="0"/>
            </a:p>
          </p:txBody>
        </p:sp>
      </p:grpSp>
      <p:graphicFrame>
        <p:nvGraphicFramePr>
          <p:cNvPr id="18" name="オブジェクト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24317"/>
              </p:ext>
            </p:extLst>
          </p:nvPr>
        </p:nvGraphicFramePr>
        <p:xfrm>
          <a:off x="739393" y="1912346"/>
          <a:ext cx="3074448" cy="85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6" name="数式" r:id="rId3" imgW="1638300" imgH="457200" progId="Equation.3">
                  <p:embed/>
                </p:oleObj>
              </mc:Choice>
              <mc:Fallback>
                <p:oleObj name="数式" r:id="rId3" imgW="163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393" y="1912346"/>
                        <a:ext cx="3074448" cy="858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図形グループ 29"/>
          <p:cNvGrpSpPr/>
          <p:nvPr/>
        </p:nvGrpSpPr>
        <p:grpSpPr>
          <a:xfrm>
            <a:off x="1706950" y="5134449"/>
            <a:ext cx="6285584" cy="1300540"/>
            <a:chOff x="1706950" y="4256911"/>
            <a:chExt cx="6285584" cy="1300540"/>
          </a:xfrm>
        </p:grpSpPr>
        <p:graphicFrame>
          <p:nvGraphicFramePr>
            <p:cNvPr id="20" name="オブジェクト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677200"/>
                </p:ext>
              </p:extLst>
            </p:nvPr>
          </p:nvGraphicFramePr>
          <p:xfrm>
            <a:off x="2695983" y="4802421"/>
            <a:ext cx="5296551" cy="7550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67" name="数式" r:id="rId5" imgW="3390900" imgH="482600" progId="Equation.3">
                    <p:embed/>
                  </p:oleObj>
                </mc:Choice>
                <mc:Fallback>
                  <p:oleObj name="数式" r:id="rId5" imgW="33909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95983" y="4802421"/>
                          <a:ext cx="5296551" cy="7550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円/楕円 22"/>
            <p:cNvSpPr/>
            <p:nvPr/>
          </p:nvSpPr>
          <p:spPr>
            <a:xfrm>
              <a:off x="1706950" y="4391794"/>
              <a:ext cx="293042" cy="293042"/>
            </a:xfrm>
            <a:prstGeom prst="ellipse">
              <a:avLst/>
            </a:prstGeom>
            <a:noFill/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2065871" y="4256911"/>
              <a:ext cx="2303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/>
                <a:t>Taylor expansion</a:t>
              </a:r>
              <a:endParaRPr kumimoji="1" lang="ja-JP" altLang="en-US" sz="24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695450" y="3795718"/>
            <a:ext cx="6297083" cy="1200472"/>
            <a:chOff x="1695450" y="5564264"/>
            <a:chExt cx="6297083" cy="1200472"/>
          </a:xfrm>
        </p:grpSpPr>
        <p:graphicFrame>
          <p:nvGraphicFramePr>
            <p:cNvPr id="22" name="オブジェクト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8543011"/>
                </p:ext>
              </p:extLst>
            </p:nvPr>
          </p:nvGraphicFramePr>
          <p:xfrm>
            <a:off x="2695982" y="6009706"/>
            <a:ext cx="5296551" cy="7550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68" name="数式" r:id="rId7" imgW="3390900" imgH="482600" progId="Equation.3">
                    <p:embed/>
                  </p:oleObj>
                </mc:Choice>
                <mc:Fallback>
                  <p:oleObj name="数式" r:id="rId7" imgW="33909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95982" y="6009706"/>
                          <a:ext cx="5296551" cy="7550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" name="図形グループ 26"/>
            <p:cNvGrpSpPr/>
            <p:nvPr/>
          </p:nvGrpSpPr>
          <p:grpSpPr>
            <a:xfrm>
              <a:off x="1695450" y="5674783"/>
              <a:ext cx="279400" cy="273050"/>
              <a:chOff x="1695450" y="6064250"/>
              <a:chExt cx="279400" cy="273050"/>
            </a:xfrm>
          </p:grpSpPr>
          <p:cxnSp>
            <p:nvCxnSpPr>
              <p:cNvPr id="25" name="直線コネクタ 24"/>
              <p:cNvCxnSpPr/>
              <p:nvPr/>
            </p:nvCxnSpPr>
            <p:spPr>
              <a:xfrm>
                <a:off x="1701800" y="6064250"/>
                <a:ext cx="273050" cy="273050"/>
              </a:xfrm>
              <a:prstGeom prst="line">
                <a:avLst/>
              </a:prstGeom>
              <a:ln>
                <a:solidFill>
                  <a:srgbClr val="F7964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flipH="1">
                <a:off x="1695450" y="6064250"/>
                <a:ext cx="273050" cy="273050"/>
              </a:xfrm>
              <a:prstGeom prst="line">
                <a:avLst/>
              </a:prstGeom>
              <a:ln>
                <a:solidFill>
                  <a:srgbClr val="F7964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テキスト ボックス 28"/>
            <p:cNvSpPr txBox="1"/>
            <p:nvPr/>
          </p:nvSpPr>
          <p:spPr>
            <a:xfrm>
              <a:off x="2065871" y="5564264"/>
              <a:ext cx="2130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 smtClean="0"/>
                <a:t>n</a:t>
              </a:r>
              <a:r>
                <a:rPr kumimoji="1" lang="en-US" altLang="ja-JP" sz="2400" dirty="0" err="1" smtClean="0"/>
                <a:t>MR</a:t>
              </a:r>
              <a:r>
                <a:rPr kumimoji="1" lang="en-US" altLang="ja-JP" sz="2400" dirty="0" smtClean="0"/>
                <a:t> expansion</a:t>
              </a:r>
              <a:endParaRPr kumimoji="1" lang="ja-JP" altLang="en-US" sz="24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064544" y="848036"/>
            <a:ext cx="301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Yagi, </a:t>
            </a:r>
            <a:r>
              <a:rPr lang="en-US" dirty="0" err="1" smtClean="0"/>
              <a:t>Keçeli</a:t>
            </a:r>
            <a:r>
              <a:rPr lang="en-US" dirty="0" smtClean="0"/>
              <a:t> </a:t>
            </a:r>
            <a:r>
              <a:rPr lang="en-US" dirty="0"/>
              <a:t>&amp; Hirata (2012)</a:t>
            </a:r>
          </a:p>
        </p:txBody>
      </p:sp>
    </p:spTree>
    <p:extLst>
      <p:ext uri="{BB962C8B-B14F-4D97-AF65-F5344CB8AC3E}">
        <p14:creationId xmlns:p14="http://schemas.microsoft.com/office/powerpoint/2010/main" val="6343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</a:t>
            </a:r>
            <a:r>
              <a:rPr lang="en-US" altLang="ja-JP" dirty="0" smtClean="0"/>
              <a:t>ater</a:t>
            </a:r>
            <a:endParaRPr kumimoji="1" lang="ja-JP" altLang="en-US" dirty="0"/>
          </a:p>
        </p:txBody>
      </p:sp>
      <p:sp>
        <p:nvSpPr>
          <p:cNvPr id="9" name="TextBox 29"/>
          <p:cNvSpPr txBox="1"/>
          <p:nvPr/>
        </p:nvSpPr>
        <p:spPr>
          <a:xfrm>
            <a:off x="1740484" y="1869066"/>
            <a:ext cx="112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</a:p>
        </p:txBody>
      </p:sp>
      <p:grpSp>
        <p:nvGrpSpPr>
          <p:cNvPr id="54" name="図形グループ 53"/>
          <p:cNvGrpSpPr/>
          <p:nvPr/>
        </p:nvGrpSpPr>
        <p:grpSpPr>
          <a:xfrm>
            <a:off x="1059958" y="794725"/>
            <a:ext cx="2471263" cy="1119390"/>
            <a:chOff x="2722407" y="1506221"/>
            <a:chExt cx="1730055" cy="783650"/>
          </a:xfrm>
        </p:grpSpPr>
        <p:grpSp>
          <p:nvGrpSpPr>
            <p:cNvPr id="53" name="図形グループ 52"/>
            <p:cNvGrpSpPr/>
            <p:nvPr/>
          </p:nvGrpSpPr>
          <p:grpSpPr>
            <a:xfrm>
              <a:off x="2722407" y="1506221"/>
              <a:ext cx="1730055" cy="646090"/>
              <a:chOff x="2722407" y="1506221"/>
              <a:chExt cx="1730055" cy="646090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2722407" y="1506221"/>
                <a:ext cx="869963" cy="612650"/>
                <a:chOff x="523889" y="1140906"/>
                <a:chExt cx="869963" cy="612650"/>
              </a:xfrm>
            </p:grpSpPr>
            <p:pic>
              <p:nvPicPr>
                <p:cNvPr id="34" name="Picture 22" descr="mp2-a.jp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889" y="1140906"/>
                  <a:ext cx="869963" cy="612650"/>
                </a:xfrm>
                <a:prstGeom prst="rect">
                  <a:avLst/>
                </a:prstGeom>
              </p:spPr>
            </p:pic>
            <p:sp>
              <p:nvSpPr>
                <p:cNvPr id="35" name="Right Arrow 23"/>
                <p:cNvSpPr/>
                <p:nvPr/>
              </p:nvSpPr>
              <p:spPr>
                <a:xfrm rot="2616980">
                  <a:off x="1146505" y="1550841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ight Arrow 24"/>
                <p:cNvSpPr/>
                <p:nvPr/>
              </p:nvSpPr>
              <p:spPr>
                <a:xfrm rot="8184983">
                  <a:off x="637932" y="1546660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25"/>
              <p:cNvGrpSpPr/>
              <p:nvPr/>
            </p:nvGrpSpPr>
            <p:grpSpPr>
              <a:xfrm>
                <a:off x="3582499" y="1539661"/>
                <a:ext cx="869963" cy="612650"/>
                <a:chOff x="1383981" y="1174346"/>
                <a:chExt cx="869963" cy="612650"/>
              </a:xfrm>
            </p:grpSpPr>
            <p:pic>
              <p:nvPicPr>
                <p:cNvPr id="31" name="Picture 26" descr="mp2-a.jp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3981" y="1174346"/>
                  <a:ext cx="869963" cy="612650"/>
                </a:xfrm>
                <a:prstGeom prst="rect">
                  <a:avLst/>
                </a:prstGeom>
              </p:spPr>
            </p:pic>
            <p:sp>
              <p:nvSpPr>
                <p:cNvPr id="32" name="Right Arrow 27"/>
                <p:cNvSpPr/>
                <p:nvPr/>
              </p:nvSpPr>
              <p:spPr>
                <a:xfrm rot="13142627">
                  <a:off x="1963008" y="1411505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ight Arrow 28"/>
                <p:cNvSpPr/>
                <p:nvPr/>
              </p:nvSpPr>
              <p:spPr>
                <a:xfrm rot="8184983">
                  <a:off x="1496235" y="1580100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7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4318" y="1989635"/>
              <a:ext cx="331823" cy="296894"/>
            </a:xfrm>
            <a:prstGeom prst="rect">
              <a:avLst/>
            </a:prstGeom>
          </p:spPr>
        </p:pic>
        <p:pic>
          <p:nvPicPr>
            <p:cNvPr id="18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196" y="1992977"/>
              <a:ext cx="261965" cy="296894"/>
            </a:xfrm>
            <a:prstGeom prst="rect">
              <a:avLst/>
            </a:prstGeom>
          </p:spPr>
        </p:pic>
      </p:grpSp>
      <p:pic>
        <p:nvPicPr>
          <p:cNvPr id="85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780" y="3102682"/>
            <a:ext cx="3516474" cy="3470204"/>
          </a:xfrm>
          <a:prstGeom prst="rect">
            <a:avLst/>
          </a:prstGeom>
        </p:spPr>
      </p:pic>
      <p:grpSp>
        <p:nvGrpSpPr>
          <p:cNvPr id="86" name="図形グループ 85"/>
          <p:cNvGrpSpPr/>
          <p:nvPr/>
        </p:nvGrpSpPr>
        <p:grpSpPr>
          <a:xfrm>
            <a:off x="5000352" y="3448304"/>
            <a:ext cx="2625841" cy="2635460"/>
            <a:chOff x="59265" y="2802466"/>
            <a:chExt cx="2311400" cy="2319867"/>
          </a:xfrm>
        </p:grpSpPr>
        <p:sp>
          <p:nvSpPr>
            <p:cNvPr id="87" name="正方形/長方形 86"/>
            <p:cNvSpPr/>
            <p:nvPr/>
          </p:nvSpPr>
          <p:spPr>
            <a:xfrm>
              <a:off x="59265" y="2802466"/>
              <a:ext cx="2311400" cy="2319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/>
          </p:nvSpPr>
          <p:spPr>
            <a:xfrm>
              <a:off x="927086" y="3683015"/>
              <a:ext cx="573724" cy="5418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/>
          </p:nvSpPr>
          <p:spPr>
            <a:xfrm>
              <a:off x="777797" y="3547546"/>
              <a:ext cx="873204" cy="824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/>
          </p:nvSpPr>
          <p:spPr>
            <a:xfrm>
              <a:off x="682182" y="3462883"/>
              <a:ext cx="1070418" cy="1010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/>
          </p:nvSpPr>
          <p:spPr>
            <a:xfrm>
              <a:off x="575732" y="3359048"/>
              <a:ext cx="1270001" cy="119948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/>
          </p:nvSpPr>
          <p:spPr>
            <a:xfrm>
              <a:off x="455574" y="3268136"/>
              <a:ext cx="1491761" cy="14089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/>
          </p:nvSpPr>
          <p:spPr>
            <a:xfrm>
              <a:off x="379374" y="3183468"/>
              <a:ext cx="1669559" cy="15768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Group 12"/>
          <p:cNvGrpSpPr/>
          <p:nvPr/>
        </p:nvGrpSpPr>
        <p:grpSpPr>
          <a:xfrm>
            <a:off x="6308966" y="3642021"/>
            <a:ext cx="1066278" cy="1126735"/>
            <a:chOff x="3609216" y="2298095"/>
            <a:chExt cx="938593" cy="991810"/>
          </a:xfrm>
        </p:grpSpPr>
        <p:cxnSp>
          <p:nvCxnSpPr>
            <p:cNvPr id="95" name="Straight Arrow Connector 8"/>
            <p:cNvCxnSpPr/>
            <p:nvPr/>
          </p:nvCxnSpPr>
          <p:spPr>
            <a:xfrm flipV="1">
              <a:off x="3609216" y="2298095"/>
              <a:ext cx="0" cy="99180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"/>
            <p:cNvCxnSpPr/>
            <p:nvPr/>
          </p:nvCxnSpPr>
          <p:spPr>
            <a:xfrm flipV="1">
              <a:off x="3609216" y="3289904"/>
              <a:ext cx="938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11"/>
          <p:cNvGrpSpPr/>
          <p:nvPr/>
        </p:nvGrpSpPr>
        <p:grpSpPr>
          <a:xfrm>
            <a:off x="5828471" y="6404315"/>
            <a:ext cx="912427" cy="407439"/>
            <a:chOff x="3093262" y="4798616"/>
            <a:chExt cx="803162" cy="358649"/>
          </a:xfrm>
        </p:grpSpPr>
        <p:sp>
          <p:nvSpPr>
            <p:cNvPr id="98" name="TextBox 7"/>
            <p:cNvSpPr txBox="1"/>
            <p:nvPr/>
          </p:nvSpPr>
          <p:spPr>
            <a:xfrm>
              <a:off x="3307200" y="4818711"/>
              <a:ext cx="589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 New Roman"/>
                  <a:cs typeface="Times New Roman"/>
                </a:rPr>
                <a:t>/ a.u.</a:t>
              </a:r>
            </a:p>
          </p:txBody>
        </p:sp>
        <p:pic>
          <p:nvPicPr>
            <p:cNvPr id="99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3262" y="4798616"/>
              <a:ext cx="331823" cy="296894"/>
            </a:xfrm>
            <a:prstGeom prst="rect">
              <a:avLst/>
            </a:prstGeom>
          </p:spPr>
        </p:pic>
      </p:grpSp>
      <p:grpSp>
        <p:nvGrpSpPr>
          <p:cNvPr id="100" name="Group 39"/>
          <p:cNvGrpSpPr/>
          <p:nvPr/>
        </p:nvGrpSpPr>
        <p:grpSpPr>
          <a:xfrm>
            <a:off x="4067944" y="4320752"/>
            <a:ext cx="412120" cy="899541"/>
            <a:chOff x="1642417" y="2964992"/>
            <a:chExt cx="362768" cy="791822"/>
          </a:xfrm>
        </p:grpSpPr>
        <p:sp>
          <p:nvSpPr>
            <p:cNvPr id="101" name="TextBox 2"/>
            <p:cNvSpPr txBox="1"/>
            <p:nvPr/>
          </p:nvSpPr>
          <p:spPr>
            <a:xfrm rot="16200000">
              <a:off x="1515648" y="3115975"/>
              <a:ext cx="640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 New Roman"/>
                  <a:cs typeface="Times New Roman"/>
                </a:rPr>
                <a:t> / a.u.</a:t>
              </a:r>
            </a:p>
          </p:txBody>
        </p:sp>
        <p:pic>
          <p:nvPicPr>
            <p:cNvPr id="102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>
              <a:off x="1659881" y="3477385"/>
              <a:ext cx="261965" cy="296894"/>
            </a:xfrm>
            <a:prstGeom prst="rect">
              <a:avLst/>
            </a:prstGeom>
          </p:spPr>
        </p:pic>
      </p:grpSp>
      <p:pic>
        <p:nvPicPr>
          <p:cNvPr id="109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130" y="4764958"/>
            <a:ext cx="376964" cy="337284"/>
          </a:xfrm>
          <a:prstGeom prst="rect">
            <a:avLst/>
          </a:prstGeom>
        </p:spPr>
      </p:pic>
      <p:pic>
        <p:nvPicPr>
          <p:cNvPr id="110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8006" y="3304738"/>
            <a:ext cx="297602" cy="33728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943875" y="3565658"/>
            <a:ext cx="980210" cy="32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80"/>
                </a:solidFill>
              </a:rPr>
              <a:t>Harmonic</a:t>
            </a:r>
            <a:endParaRPr kumimoji="1" lang="ja-JP" altLang="en-US" dirty="0">
              <a:solidFill>
                <a:srgbClr val="FF0080"/>
              </a:solidFill>
            </a:endParaRPr>
          </a:p>
        </p:txBody>
      </p:sp>
      <p:graphicFrame>
        <p:nvGraphicFramePr>
          <p:cNvPr id="6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688059"/>
              </p:ext>
            </p:extLst>
          </p:nvPr>
        </p:nvGraphicFramePr>
        <p:xfrm>
          <a:off x="1064072" y="2755399"/>
          <a:ext cx="2343727" cy="7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5" name="数式" r:id="rId13" imgW="1308100" imgH="393700" progId="Equation.3">
                  <p:embed/>
                </p:oleObj>
              </mc:Choice>
              <mc:Fallback>
                <p:oleObj name="数式" r:id="rId13" imgW="1308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4072" y="2755399"/>
                        <a:ext cx="2343727" cy="70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868" y="5047098"/>
            <a:ext cx="1392037" cy="135259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59898" y="6423178"/>
            <a:ext cx="8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Onigiri</a:t>
            </a:r>
            <a:endParaRPr kumimoji="1" lang="ja-JP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88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71"/>
    </mc:Choice>
    <mc:Fallback xmlns="">
      <p:transition xmlns:p14="http://schemas.microsoft.com/office/powerpoint/2010/main" spd="slow" advTm="8427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</a:t>
            </a:r>
            <a:r>
              <a:rPr lang="en-US" altLang="ja-JP" dirty="0" smtClean="0"/>
              <a:t>ater</a:t>
            </a:r>
            <a:endParaRPr kumimoji="1" lang="ja-JP" altLang="en-US" dirty="0"/>
          </a:p>
        </p:txBody>
      </p:sp>
      <p:sp>
        <p:nvSpPr>
          <p:cNvPr id="9" name="TextBox 29"/>
          <p:cNvSpPr txBox="1"/>
          <p:nvPr/>
        </p:nvSpPr>
        <p:spPr>
          <a:xfrm>
            <a:off x="1740484" y="1869066"/>
            <a:ext cx="112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</a:p>
        </p:txBody>
      </p:sp>
      <p:grpSp>
        <p:nvGrpSpPr>
          <p:cNvPr id="54" name="図形グループ 53"/>
          <p:cNvGrpSpPr/>
          <p:nvPr/>
        </p:nvGrpSpPr>
        <p:grpSpPr>
          <a:xfrm>
            <a:off x="1059958" y="794725"/>
            <a:ext cx="2471263" cy="1119390"/>
            <a:chOff x="2722407" y="1506221"/>
            <a:chExt cx="1730055" cy="783650"/>
          </a:xfrm>
        </p:grpSpPr>
        <p:grpSp>
          <p:nvGrpSpPr>
            <p:cNvPr id="53" name="図形グループ 52"/>
            <p:cNvGrpSpPr/>
            <p:nvPr/>
          </p:nvGrpSpPr>
          <p:grpSpPr>
            <a:xfrm>
              <a:off x="2722407" y="1506221"/>
              <a:ext cx="1730055" cy="646090"/>
              <a:chOff x="2722407" y="1506221"/>
              <a:chExt cx="1730055" cy="646090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2722407" y="1506221"/>
                <a:ext cx="869963" cy="612650"/>
                <a:chOff x="523889" y="1140906"/>
                <a:chExt cx="869963" cy="612650"/>
              </a:xfrm>
            </p:grpSpPr>
            <p:pic>
              <p:nvPicPr>
                <p:cNvPr id="34" name="Picture 22" descr="mp2-a.jp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889" y="1140906"/>
                  <a:ext cx="869963" cy="612650"/>
                </a:xfrm>
                <a:prstGeom prst="rect">
                  <a:avLst/>
                </a:prstGeom>
              </p:spPr>
            </p:pic>
            <p:sp>
              <p:nvSpPr>
                <p:cNvPr id="35" name="Right Arrow 23"/>
                <p:cNvSpPr/>
                <p:nvPr/>
              </p:nvSpPr>
              <p:spPr>
                <a:xfrm rot="2616980">
                  <a:off x="1146505" y="1550841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ight Arrow 24"/>
                <p:cNvSpPr/>
                <p:nvPr/>
              </p:nvSpPr>
              <p:spPr>
                <a:xfrm rot="8184983">
                  <a:off x="637932" y="1546660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25"/>
              <p:cNvGrpSpPr/>
              <p:nvPr/>
            </p:nvGrpSpPr>
            <p:grpSpPr>
              <a:xfrm>
                <a:off x="3582499" y="1539661"/>
                <a:ext cx="869963" cy="612650"/>
                <a:chOff x="1383981" y="1174346"/>
                <a:chExt cx="869963" cy="612650"/>
              </a:xfrm>
            </p:grpSpPr>
            <p:pic>
              <p:nvPicPr>
                <p:cNvPr id="31" name="Picture 26" descr="mp2-a.jp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3981" y="1174346"/>
                  <a:ext cx="869963" cy="612650"/>
                </a:xfrm>
                <a:prstGeom prst="rect">
                  <a:avLst/>
                </a:prstGeom>
              </p:spPr>
            </p:pic>
            <p:sp>
              <p:nvSpPr>
                <p:cNvPr id="32" name="Right Arrow 27"/>
                <p:cNvSpPr/>
                <p:nvPr/>
              </p:nvSpPr>
              <p:spPr>
                <a:xfrm rot="13142627">
                  <a:off x="1963008" y="1411505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ight Arrow 28"/>
                <p:cNvSpPr/>
                <p:nvPr/>
              </p:nvSpPr>
              <p:spPr>
                <a:xfrm rot="8184983">
                  <a:off x="1496235" y="1580100"/>
                  <a:ext cx="131375" cy="73137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7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4318" y="1989635"/>
              <a:ext cx="331823" cy="296894"/>
            </a:xfrm>
            <a:prstGeom prst="rect">
              <a:avLst/>
            </a:prstGeom>
          </p:spPr>
        </p:pic>
        <p:pic>
          <p:nvPicPr>
            <p:cNvPr id="18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196" y="1992977"/>
              <a:ext cx="261965" cy="296894"/>
            </a:xfrm>
            <a:prstGeom prst="rect">
              <a:avLst/>
            </a:prstGeom>
          </p:spPr>
        </p:pic>
      </p:grpSp>
      <p:grpSp>
        <p:nvGrpSpPr>
          <p:cNvPr id="57" name="図形グループ 56"/>
          <p:cNvGrpSpPr/>
          <p:nvPr/>
        </p:nvGrpSpPr>
        <p:grpSpPr>
          <a:xfrm>
            <a:off x="5797546" y="877312"/>
            <a:ext cx="2123320" cy="1395687"/>
            <a:chOff x="4983563" y="914403"/>
            <a:chExt cx="2123320" cy="1395687"/>
          </a:xfrm>
        </p:grpSpPr>
        <p:sp>
          <p:nvSpPr>
            <p:cNvPr id="12" name="TextBox 36"/>
            <p:cNvSpPr txBox="1"/>
            <p:nvPr/>
          </p:nvSpPr>
          <p:spPr>
            <a:xfrm>
              <a:off x="5326424" y="1848425"/>
              <a:ext cx="14330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o</a:t>
              </a:r>
              <a:r>
                <a:rPr lang="en-US" altLang="ja-JP" sz="2400" dirty="0" smtClean="0"/>
                <a:t>ptimized</a:t>
              </a:r>
              <a:endParaRPr lang="en-US" sz="2400" dirty="0"/>
            </a:p>
          </p:txBody>
        </p:sp>
        <p:grpSp>
          <p:nvGrpSpPr>
            <p:cNvPr id="55" name="図形グループ 54"/>
            <p:cNvGrpSpPr/>
            <p:nvPr/>
          </p:nvGrpSpPr>
          <p:grpSpPr>
            <a:xfrm>
              <a:off x="4983563" y="914403"/>
              <a:ext cx="2123320" cy="1027673"/>
              <a:chOff x="4983563" y="1570443"/>
              <a:chExt cx="1572536" cy="761097"/>
            </a:xfrm>
          </p:grpSpPr>
          <p:grpSp>
            <p:nvGrpSpPr>
              <p:cNvPr id="52" name="図形グループ 51"/>
              <p:cNvGrpSpPr/>
              <p:nvPr/>
            </p:nvGrpSpPr>
            <p:grpSpPr>
              <a:xfrm>
                <a:off x="4983563" y="1570443"/>
                <a:ext cx="1572536" cy="615368"/>
                <a:chOff x="4983563" y="1570443"/>
                <a:chExt cx="1572536" cy="615368"/>
              </a:xfrm>
            </p:grpSpPr>
            <p:grpSp>
              <p:nvGrpSpPr>
                <p:cNvPr id="10" name="Group 30"/>
                <p:cNvGrpSpPr/>
                <p:nvPr/>
              </p:nvGrpSpPr>
              <p:grpSpPr>
                <a:xfrm>
                  <a:off x="4983563" y="1570443"/>
                  <a:ext cx="869963" cy="612650"/>
                  <a:chOff x="2884358" y="1193901"/>
                  <a:chExt cx="869963" cy="612650"/>
                </a:xfrm>
              </p:grpSpPr>
              <p:pic>
                <p:nvPicPr>
                  <p:cNvPr id="29" name="Picture 31" descr="mp2-a.jpg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4358" y="1193901"/>
                    <a:ext cx="869963" cy="612650"/>
                  </a:xfrm>
                  <a:prstGeom prst="rect">
                    <a:avLst/>
                  </a:prstGeom>
                </p:spPr>
              </p:pic>
              <p:sp>
                <p:nvSpPr>
                  <p:cNvPr id="30" name="Right Arrow 32"/>
                  <p:cNvSpPr/>
                  <p:nvPr/>
                </p:nvSpPr>
                <p:spPr>
                  <a:xfrm rot="8184983">
                    <a:off x="2998401" y="1599655"/>
                    <a:ext cx="131375" cy="73137"/>
                  </a:xfrm>
                  <a:prstGeom prst="rightArrow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33"/>
                <p:cNvGrpSpPr/>
                <p:nvPr/>
              </p:nvGrpSpPr>
              <p:grpSpPr>
                <a:xfrm>
                  <a:off x="5686136" y="1573161"/>
                  <a:ext cx="869963" cy="612650"/>
                  <a:chOff x="3744451" y="1196619"/>
                  <a:chExt cx="869963" cy="612650"/>
                </a:xfrm>
              </p:grpSpPr>
              <p:pic>
                <p:nvPicPr>
                  <p:cNvPr id="27" name="Picture 34" descr="mp2-a.jpg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4451" y="1196619"/>
                    <a:ext cx="869963" cy="612650"/>
                  </a:xfrm>
                  <a:prstGeom prst="rect">
                    <a:avLst/>
                  </a:prstGeom>
                </p:spPr>
              </p:pic>
              <p:sp>
                <p:nvSpPr>
                  <p:cNvPr id="28" name="Right Arrow 35"/>
                  <p:cNvSpPr/>
                  <p:nvPr/>
                </p:nvSpPr>
                <p:spPr>
                  <a:xfrm rot="2421630">
                    <a:off x="4376890" y="1594942"/>
                    <a:ext cx="131375" cy="73137"/>
                  </a:xfrm>
                  <a:prstGeom prst="rightArrow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21" name="Picture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2091" y="2024513"/>
                <a:ext cx="261965" cy="296894"/>
              </a:xfrm>
              <a:prstGeom prst="rect">
                <a:avLst/>
              </a:prstGeom>
            </p:spPr>
          </p:pic>
          <p:pic>
            <p:nvPicPr>
              <p:cNvPr id="22" name="Picture 4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4548" y="2034646"/>
                <a:ext cx="261965" cy="296894"/>
              </a:xfrm>
              <a:prstGeom prst="rect">
                <a:avLst/>
              </a:prstGeom>
            </p:spPr>
          </p:pic>
        </p:grpSp>
      </p:grpSp>
      <p:sp>
        <p:nvSpPr>
          <p:cNvPr id="111" name="右矢印 110"/>
          <p:cNvSpPr/>
          <p:nvPr/>
        </p:nvSpPr>
        <p:spPr>
          <a:xfrm>
            <a:off x="3806827" y="1202325"/>
            <a:ext cx="1614363" cy="556291"/>
          </a:xfrm>
          <a:prstGeom prst="rightArrow">
            <a:avLst>
              <a:gd name="adj1" fmla="val 50201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5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9780" y="3102682"/>
            <a:ext cx="3516474" cy="3470204"/>
          </a:xfrm>
          <a:prstGeom prst="rect">
            <a:avLst/>
          </a:prstGeom>
        </p:spPr>
      </p:pic>
      <p:grpSp>
        <p:nvGrpSpPr>
          <p:cNvPr id="94" name="Group 12"/>
          <p:cNvGrpSpPr/>
          <p:nvPr/>
        </p:nvGrpSpPr>
        <p:grpSpPr>
          <a:xfrm>
            <a:off x="6308966" y="3642021"/>
            <a:ext cx="1066278" cy="1126735"/>
            <a:chOff x="3609216" y="2298095"/>
            <a:chExt cx="938593" cy="991810"/>
          </a:xfrm>
        </p:grpSpPr>
        <p:cxnSp>
          <p:nvCxnSpPr>
            <p:cNvPr id="95" name="Straight Arrow Connector 8"/>
            <p:cNvCxnSpPr/>
            <p:nvPr/>
          </p:nvCxnSpPr>
          <p:spPr>
            <a:xfrm flipV="1">
              <a:off x="3609216" y="2298095"/>
              <a:ext cx="0" cy="99180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"/>
            <p:cNvCxnSpPr/>
            <p:nvPr/>
          </p:nvCxnSpPr>
          <p:spPr>
            <a:xfrm flipV="1">
              <a:off x="3609216" y="3289904"/>
              <a:ext cx="938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11"/>
          <p:cNvGrpSpPr/>
          <p:nvPr/>
        </p:nvGrpSpPr>
        <p:grpSpPr>
          <a:xfrm>
            <a:off x="5828471" y="6404315"/>
            <a:ext cx="912427" cy="407439"/>
            <a:chOff x="3093262" y="4798616"/>
            <a:chExt cx="803162" cy="358649"/>
          </a:xfrm>
        </p:grpSpPr>
        <p:sp>
          <p:nvSpPr>
            <p:cNvPr id="98" name="TextBox 7"/>
            <p:cNvSpPr txBox="1"/>
            <p:nvPr/>
          </p:nvSpPr>
          <p:spPr>
            <a:xfrm>
              <a:off x="3307200" y="4818711"/>
              <a:ext cx="589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 New Roman"/>
                  <a:cs typeface="Times New Roman"/>
                </a:rPr>
                <a:t>/ a.u.</a:t>
              </a:r>
            </a:p>
          </p:txBody>
        </p:sp>
        <p:pic>
          <p:nvPicPr>
            <p:cNvPr id="99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3262" y="4798616"/>
              <a:ext cx="331823" cy="296894"/>
            </a:xfrm>
            <a:prstGeom prst="rect">
              <a:avLst/>
            </a:prstGeom>
          </p:spPr>
        </p:pic>
      </p:grpSp>
      <p:grpSp>
        <p:nvGrpSpPr>
          <p:cNvPr id="100" name="Group 39"/>
          <p:cNvGrpSpPr/>
          <p:nvPr/>
        </p:nvGrpSpPr>
        <p:grpSpPr>
          <a:xfrm>
            <a:off x="4067944" y="4320752"/>
            <a:ext cx="412120" cy="899541"/>
            <a:chOff x="1642417" y="2964992"/>
            <a:chExt cx="362768" cy="791822"/>
          </a:xfrm>
        </p:grpSpPr>
        <p:sp>
          <p:nvSpPr>
            <p:cNvPr id="101" name="TextBox 2"/>
            <p:cNvSpPr txBox="1"/>
            <p:nvPr/>
          </p:nvSpPr>
          <p:spPr>
            <a:xfrm rot="16200000">
              <a:off x="1515648" y="3115975"/>
              <a:ext cx="640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 New Roman"/>
                  <a:cs typeface="Times New Roman"/>
                </a:rPr>
                <a:t> / a.u.</a:t>
              </a:r>
            </a:p>
          </p:txBody>
        </p:sp>
        <p:pic>
          <p:nvPicPr>
            <p:cNvPr id="102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1659881" y="3477385"/>
              <a:ext cx="261965" cy="296894"/>
            </a:xfrm>
            <a:prstGeom prst="rect">
              <a:avLst/>
            </a:prstGeom>
          </p:spPr>
        </p:pic>
      </p:grpSp>
      <p:pic>
        <p:nvPicPr>
          <p:cNvPr id="109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130" y="4764958"/>
            <a:ext cx="376964" cy="337284"/>
          </a:xfrm>
          <a:prstGeom prst="rect">
            <a:avLst/>
          </a:prstGeom>
        </p:spPr>
      </p:pic>
      <p:pic>
        <p:nvPicPr>
          <p:cNvPr id="110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8006" y="3304738"/>
            <a:ext cx="297602" cy="337284"/>
          </a:xfrm>
          <a:prstGeom prst="rect">
            <a:avLst/>
          </a:prstGeom>
        </p:spPr>
      </p:pic>
      <p:sp>
        <p:nvSpPr>
          <p:cNvPr id="58" name="テキスト ボックス 57"/>
          <p:cNvSpPr txBox="1"/>
          <p:nvPr/>
        </p:nvSpPr>
        <p:spPr>
          <a:xfrm>
            <a:off x="4973919" y="3583340"/>
            <a:ext cx="784619" cy="32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80"/>
                </a:solidFill>
              </a:rPr>
              <a:t>Quartic</a:t>
            </a:r>
            <a:endParaRPr kumimoji="1" lang="ja-JP" altLang="en-US" dirty="0">
              <a:solidFill>
                <a:srgbClr val="FF0080"/>
              </a:solidFill>
            </a:endParaRPr>
          </a:p>
        </p:txBody>
      </p:sp>
      <p:grpSp>
        <p:nvGrpSpPr>
          <p:cNvPr id="16" name="図形グループ 15"/>
          <p:cNvGrpSpPr/>
          <p:nvPr/>
        </p:nvGrpSpPr>
        <p:grpSpPr>
          <a:xfrm>
            <a:off x="5731563" y="3674893"/>
            <a:ext cx="1878277" cy="1937011"/>
            <a:chOff x="4146389" y="3121701"/>
            <a:chExt cx="2103054" cy="2168817"/>
          </a:xfrm>
        </p:grpSpPr>
        <p:grpSp>
          <p:nvGrpSpPr>
            <p:cNvPr id="104" name="Group 13"/>
            <p:cNvGrpSpPr/>
            <p:nvPr/>
          </p:nvGrpSpPr>
          <p:grpSpPr>
            <a:xfrm rot="2532452">
              <a:off x="5050453" y="3651219"/>
              <a:ext cx="1198990" cy="1261573"/>
              <a:chOff x="3609216" y="2923155"/>
              <a:chExt cx="942609" cy="1261572"/>
            </a:xfrm>
          </p:grpSpPr>
          <p:cxnSp>
            <p:nvCxnSpPr>
              <p:cNvPr id="107" name="Straight Arrow Connector 14"/>
              <p:cNvCxnSpPr/>
              <p:nvPr/>
            </p:nvCxnSpPr>
            <p:spPr>
              <a:xfrm flipV="1">
                <a:off x="3609216" y="2923155"/>
                <a:ext cx="0" cy="12615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5"/>
              <p:cNvCxnSpPr/>
              <p:nvPr/>
            </p:nvCxnSpPr>
            <p:spPr>
              <a:xfrm flipV="1">
                <a:off x="3613232" y="4174326"/>
                <a:ext cx="93859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61301" y="4912872"/>
              <a:ext cx="333217" cy="377646"/>
            </a:xfrm>
            <a:prstGeom prst="rect">
              <a:avLst/>
            </a:prstGeom>
          </p:spPr>
        </p:pic>
        <p:pic>
          <p:nvPicPr>
            <p:cNvPr id="106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62999" y="3121701"/>
              <a:ext cx="333217" cy="377646"/>
            </a:xfrm>
            <a:prstGeom prst="rect">
              <a:avLst/>
            </a:prstGeom>
          </p:spPr>
        </p:pic>
        <p:sp>
          <p:nvSpPr>
            <p:cNvPr id="6" name="円弧 5"/>
            <p:cNvSpPr/>
            <p:nvPr/>
          </p:nvSpPr>
          <p:spPr>
            <a:xfrm>
              <a:off x="4146389" y="3752230"/>
              <a:ext cx="1295561" cy="1202544"/>
            </a:xfrm>
            <a:prstGeom prst="arc">
              <a:avLst>
                <a:gd name="adj1" fmla="val 16424439"/>
                <a:gd name="adj2" fmla="val 18500123"/>
              </a:avLst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弧 62"/>
            <p:cNvSpPr/>
            <p:nvPr/>
          </p:nvSpPr>
          <p:spPr>
            <a:xfrm>
              <a:off x="4146389" y="3752230"/>
              <a:ext cx="1295561" cy="1202544"/>
            </a:xfrm>
            <a:prstGeom prst="arc">
              <a:avLst>
                <a:gd name="adj1" fmla="val 233981"/>
                <a:gd name="adj2" fmla="val 2242691"/>
              </a:avLst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62" name="Object 54"/>
          <p:cNvGraphicFramePr>
            <a:graphicFrameLocks noChangeAspect="1"/>
          </p:cNvGraphicFramePr>
          <p:nvPr>
            <p:extLst/>
          </p:nvPr>
        </p:nvGraphicFramePr>
        <p:xfrm>
          <a:off x="1064072" y="2755399"/>
          <a:ext cx="2343727" cy="7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数式" r:id="rId17" imgW="1308100" imgH="393700" progId="Equation.3">
                  <p:embed/>
                </p:oleObj>
              </mc:Choice>
              <mc:Fallback>
                <p:oleObj name="数式" r:id="rId17" imgW="1308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64072" y="2755399"/>
                        <a:ext cx="2343727" cy="70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4"/>
          <p:cNvGraphicFramePr>
            <a:graphicFrameLocks noChangeAspect="1"/>
          </p:cNvGraphicFramePr>
          <p:nvPr>
            <p:extLst/>
          </p:nvPr>
        </p:nvGraphicFramePr>
        <p:xfrm>
          <a:off x="1326370" y="3468557"/>
          <a:ext cx="2458102" cy="132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" name="数式" r:id="rId19" imgW="1371600" imgH="736600" progId="Equation.3">
                  <p:embed/>
                </p:oleObj>
              </mc:Choice>
              <mc:Fallback>
                <p:oleObj name="数式" r:id="rId19" imgW="13716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26370" y="3468557"/>
                        <a:ext cx="2458102" cy="132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3463236" y="1846442"/>
            <a:ext cx="227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 smtClean="0"/>
              <a:t>Variationally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minimize </a:t>
            </a:r>
          </a:p>
          <a:p>
            <a:pPr algn="ctr"/>
            <a:r>
              <a:rPr lang="en-US" altLang="ja-JP" dirty="0" smtClean="0"/>
              <a:t>the VSCF energy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72200" y="2248673"/>
            <a:ext cx="283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Child &amp; </a:t>
            </a:r>
            <a:r>
              <a:rPr kumimoji="1" lang="en-US" altLang="ja-JP" dirty="0" err="1" smtClean="0"/>
              <a:t>Halonen</a:t>
            </a:r>
            <a:r>
              <a:rPr lang="en-US" altLang="ja-JP" dirty="0" smtClean="0"/>
              <a:t>,</a:t>
            </a:r>
            <a:r>
              <a:rPr kumimoji="1" lang="en-US" altLang="ja-JP" dirty="0" smtClean="0"/>
              <a:t> (1984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Jensen, (2000)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868" y="5047098"/>
            <a:ext cx="1392037" cy="135259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59898" y="6423178"/>
            <a:ext cx="8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Onigiri</a:t>
            </a:r>
            <a:endParaRPr kumimoji="1" lang="ja-JP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78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71"/>
    </mc:Choice>
    <mc:Fallback xmlns="">
      <p:transition xmlns:p14="http://schemas.microsoft.com/office/powerpoint/2010/main" spd="slow" advTm="842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4"/>
</p:tagLst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1480</Words>
  <Application>Microsoft Macintosh PowerPoint</Application>
  <PresentationFormat>画面に合わせる (4:3)</PresentationFormat>
  <Paragraphs>318</Paragraphs>
  <Slides>21</Slides>
  <Notes>8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2" baseType="lpstr">
      <vt:lpstr>Calibri</vt:lpstr>
      <vt:lpstr>HG創英角ｺﾞｼｯｸUB</vt:lpstr>
      <vt:lpstr>ＭＳ Ｐゴシック</vt:lpstr>
      <vt:lpstr>ＭＳ ゴシック</vt:lpstr>
      <vt:lpstr>Symbol</vt:lpstr>
      <vt:lpstr>Times New Roman</vt:lpstr>
      <vt:lpstr>Zapf Dingbats</vt:lpstr>
      <vt:lpstr>Arial</vt:lpstr>
      <vt:lpstr>ホワイト</vt:lpstr>
      <vt:lpstr>数式</vt:lpstr>
      <vt:lpstr>Equation</vt:lpstr>
      <vt:lpstr>PowerPoint プレゼンテーション</vt:lpstr>
      <vt:lpstr>Vibrational Structure Theory</vt:lpstr>
      <vt:lpstr>Normal Coordinates</vt:lpstr>
      <vt:lpstr>Normal vs Local modes</vt:lpstr>
      <vt:lpstr>Optimized-Coordinate Vibrational SCF</vt:lpstr>
      <vt:lpstr>Jacobi Sweep Algorithm</vt:lpstr>
      <vt:lpstr>Invariance of the Hamiltonian</vt:lpstr>
      <vt:lpstr>Water</vt:lpstr>
      <vt:lpstr>Water</vt:lpstr>
      <vt:lpstr>Water dimer</vt:lpstr>
      <vt:lpstr>Water trimer and hexamer</vt:lpstr>
      <vt:lpstr>Octatetraene</vt:lpstr>
      <vt:lpstr>On the concept of vibrational modes</vt:lpstr>
      <vt:lpstr>PowerPoint プレゼンテーション</vt:lpstr>
      <vt:lpstr>Quantum Many-Body Theories</vt:lpstr>
      <vt:lpstr>oc-VCI applied to water dimer</vt:lpstr>
      <vt:lpstr>Force constants</vt:lpstr>
      <vt:lpstr>Force constants</vt:lpstr>
      <vt:lpstr>Vibrational Quasi-Degenerate PT</vt:lpstr>
      <vt:lpstr>Quasi-degenerate PT</vt:lpstr>
      <vt:lpstr>oc-VQDPT2</vt:lpstr>
    </vt:vector>
  </TitlesOfParts>
  <Company>RIKEN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Yagi Kiyoshi</dc:creator>
  <cp:lastModifiedBy>Kiyoshi Yagi</cp:lastModifiedBy>
  <cp:revision>470</cp:revision>
  <dcterms:created xsi:type="dcterms:W3CDTF">2014-01-27T05:15:16Z</dcterms:created>
  <dcterms:modified xsi:type="dcterms:W3CDTF">2018-10-19T14:02:03Z</dcterms:modified>
</cp:coreProperties>
</file>